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Lst>
  <p:notesMasterIdLst>
    <p:notesMasterId r:id="rId67"/>
  </p:notesMasterIdLst>
  <p:handoutMasterIdLst>
    <p:handoutMasterId r:id="rId68"/>
  </p:handoutMasterIdLst>
  <p:sldIdLst>
    <p:sldId id="1110" r:id="rId2"/>
    <p:sldId id="1104" r:id="rId3"/>
    <p:sldId id="1049" r:id="rId4"/>
    <p:sldId id="1050" r:id="rId5"/>
    <p:sldId id="1121" r:id="rId6"/>
    <p:sldId id="1120" r:id="rId7"/>
    <p:sldId id="1119" r:id="rId8"/>
    <p:sldId id="1051" r:id="rId9"/>
    <p:sldId id="1052" r:id="rId10"/>
    <p:sldId id="1054" r:id="rId11"/>
    <p:sldId id="1055" r:id="rId12"/>
    <p:sldId id="1057" r:id="rId13"/>
    <p:sldId id="1058" r:id="rId14"/>
    <p:sldId id="1059" r:id="rId15"/>
    <p:sldId id="1060" r:id="rId16"/>
    <p:sldId id="1061" r:id="rId17"/>
    <p:sldId id="1105" r:id="rId18"/>
    <p:sldId id="1062" r:id="rId19"/>
    <p:sldId id="1106" r:id="rId20"/>
    <p:sldId id="1064" r:id="rId21"/>
    <p:sldId id="1065" r:id="rId22"/>
    <p:sldId id="1066" r:id="rId23"/>
    <p:sldId id="1067" r:id="rId24"/>
    <p:sldId id="1068" r:id="rId25"/>
    <p:sldId id="1069" r:id="rId26"/>
    <p:sldId id="1070" r:id="rId27"/>
    <p:sldId id="1071" r:id="rId28"/>
    <p:sldId id="1117" r:id="rId29"/>
    <p:sldId id="1118" r:id="rId30"/>
    <p:sldId id="1075" r:id="rId31"/>
    <p:sldId id="1076" r:id="rId32"/>
    <p:sldId id="1077" r:id="rId33"/>
    <p:sldId id="1078" r:id="rId34"/>
    <p:sldId id="1079" r:id="rId35"/>
    <p:sldId id="1080" r:id="rId36"/>
    <p:sldId id="1081" r:id="rId37"/>
    <p:sldId id="1082" r:id="rId38"/>
    <p:sldId id="1083" r:id="rId39"/>
    <p:sldId id="1084" r:id="rId40"/>
    <p:sldId id="1085" r:id="rId41"/>
    <p:sldId id="1086" r:id="rId42"/>
    <p:sldId id="1111" r:id="rId43"/>
    <p:sldId id="560" r:id="rId44"/>
    <p:sldId id="565" r:id="rId45"/>
    <p:sldId id="409" r:id="rId46"/>
    <p:sldId id="1112" r:id="rId47"/>
    <p:sldId id="1113" r:id="rId48"/>
    <p:sldId id="1114" r:id="rId49"/>
    <p:sldId id="1115" r:id="rId50"/>
    <p:sldId id="410" r:id="rId51"/>
    <p:sldId id="1087" r:id="rId52"/>
    <p:sldId id="479" r:id="rId53"/>
    <p:sldId id="489" r:id="rId54"/>
    <p:sldId id="413" r:id="rId55"/>
    <p:sldId id="414" r:id="rId56"/>
    <p:sldId id="415" r:id="rId57"/>
    <p:sldId id="1107" r:id="rId58"/>
    <p:sldId id="401" r:id="rId59"/>
    <p:sldId id="317" r:id="rId60"/>
    <p:sldId id="416" r:id="rId61"/>
    <p:sldId id="345" r:id="rId62"/>
    <p:sldId id="346" r:id="rId63"/>
    <p:sldId id="343" r:id="rId64"/>
    <p:sldId id="344" r:id="rId65"/>
    <p:sldId id="569" r:id="rId66"/>
  </p:sldIdLst>
  <p:sldSz cx="12188825" cy="6858000"/>
  <p:notesSz cx="7302500" cy="9588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0" userDrawn="1">
          <p15:clr>
            <a:srgbClr val="A4A3A4"/>
          </p15:clr>
        </p15:guide>
        <p15:guide id="2" pos="768"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2" autoAdjust="0"/>
    <p:restoredTop sz="88640" autoAdjust="0"/>
  </p:normalViewPr>
  <p:slideViewPr>
    <p:cSldViewPr>
      <p:cViewPr varScale="1">
        <p:scale>
          <a:sx n="197" d="100"/>
          <a:sy n="197" d="100"/>
        </p:scale>
        <p:origin x="1176" y="200"/>
      </p:cViewPr>
      <p:guideLst>
        <p:guide orient="horz" pos="2400"/>
        <p:guide pos="7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403225" y="708025"/>
            <a:ext cx="6443663"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=AcDVVnyRk8Y</a:t>
            </a:r>
          </a:p>
          <a:p>
            <a:pPr marL="0" lvl="0" indent="0" algn="l" rtl="0">
              <a:lnSpc>
                <a:spcPct val="100000"/>
              </a:lnSpc>
              <a:spcBef>
                <a:spcPts val="0"/>
              </a:spcBef>
              <a:spcAft>
                <a:spcPts val="0"/>
              </a:spcAft>
              <a:buSzPts val="1400"/>
              <a:buNone/>
            </a:pPr>
            <a:r>
              <a:rPr lang="en-US" dirty="0"/>
              <a:t>      title: David Waltz - Constraint Propagation</a:t>
            </a:r>
          </a:p>
          <a:p>
            <a:pPr marL="0" lvl="0" indent="0" algn="l" rtl="0">
              <a:lnSpc>
                <a:spcPct val="100000"/>
              </a:lnSpc>
              <a:spcBef>
                <a:spcPts val="0"/>
              </a:spcBef>
              <a:spcAft>
                <a:spcPts val="0"/>
              </a:spcAft>
              <a:buSzPts val="1400"/>
              <a:buNone/>
            </a:pPr>
            <a:r>
              <a:rPr lang="en-US" dirty="0"/>
              <a:t>      length: 2.5 minutes (no sound)</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681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14</a:t>
            </a:fld>
            <a:endParaRPr lang="en-US" altLang="en-US" sz="1200">
              <a:latin typeface="Arial" charset="0"/>
            </a:endParaRPr>
          </a:p>
        </p:txBody>
      </p:sp>
      <p:sp>
        <p:nvSpPr>
          <p:cNvPr id="71683" name="Rectangle 2"/>
          <p:cNvSpPr>
            <a:spLocks noGrp="1" noRot="1" noChangeAspect="1" noChangeArrowheads="1" noTextEdit="1"/>
          </p:cNvSpPr>
          <p:nvPr>
            <p:ph type="sldImg"/>
          </p:nvPr>
        </p:nvSpPr>
        <p:spPr>
          <a:xfrm>
            <a:off x="403225" y="708025"/>
            <a:ext cx="6443663" cy="36258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3^7 = 2187 possible colorings of the map of Australia.  Superset </a:t>
            </a:r>
            <a:r>
              <a:rPr lang="en-US" altLang="en-US" dirty="0" err="1"/>
              <a:t>becase</a:t>
            </a:r>
            <a:r>
              <a:rPr lang="en-US" altLang="en-US" dirty="0"/>
              <a:t> not all of them are consistent with the constraints. </a:t>
            </a:r>
          </a:p>
        </p:txBody>
      </p:sp>
    </p:spTree>
    <p:extLst>
      <p:ext uri="{BB962C8B-B14F-4D97-AF65-F5344CB8AC3E}">
        <p14:creationId xmlns:p14="http://schemas.microsoft.com/office/powerpoint/2010/main" val="88087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15</a:t>
            </a:fld>
            <a:endParaRPr lang="en-US" altLang="en-US" sz="1200">
              <a:latin typeface="Arial" charset="0"/>
            </a:endParaRPr>
          </a:p>
        </p:txBody>
      </p:sp>
      <p:sp>
        <p:nvSpPr>
          <p:cNvPr id="72707" name="Rectangle 2"/>
          <p:cNvSpPr>
            <a:spLocks noGrp="1" noRot="1" noChangeAspect="1" noChangeArrowheads="1" noTextEdit="1"/>
          </p:cNvSpPr>
          <p:nvPr>
            <p:ph type="sldImg"/>
          </p:nvPr>
        </p:nvSpPr>
        <p:spPr>
          <a:xfrm>
            <a:off x="403225" y="708025"/>
            <a:ext cx="6443663" cy="362585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16</a:t>
            </a:fld>
            <a:endParaRPr lang="en-US" altLang="en-US" sz="1200">
              <a:latin typeface="Arial" charset="0"/>
            </a:endParaRPr>
          </a:p>
        </p:txBody>
      </p:sp>
      <p:sp>
        <p:nvSpPr>
          <p:cNvPr id="74755" name="Rectangle 2"/>
          <p:cNvSpPr>
            <a:spLocks noGrp="1" noRot="1" noChangeAspect="1" noChangeArrowheads="1" noTextEdit="1"/>
          </p:cNvSpPr>
          <p:nvPr>
            <p:ph type="sldImg"/>
          </p:nvPr>
        </p:nvSpPr>
        <p:spPr>
          <a:xfrm>
            <a:off x="403225" y="708025"/>
            <a:ext cx="6443663" cy="36258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17</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18</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3^7 = 2,187</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19</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20</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a:p>
            <a:pPr marL="228600" indent="-228600" eaLnBrk="1" hangingPunct="1">
              <a:buAutoNum type="arabicPeriod"/>
            </a:pPr>
            <a:r>
              <a:rPr lang="en-US" altLang="en-US" dirty="0"/>
              <a:t>Which variable should be assigned next (SELECT-UNASSIGNED-VARIABLE), and in  what order should its values be tried (ORDER-DOMAIN-VALUES)? </a:t>
            </a:r>
          </a:p>
          <a:p>
            <a:pPr marL="228600" indent="-228600" eaLnBrk="1" hangingPunct="1">
              <a:buAutoNum type="arabicPeriod"/>
            </a:pPr>
            <a:r>
              <a:rPr lang="en-US" altLang="en-US" dirty="0"/>
              <a:t>What inferences should be performed at each step in the search (INFERENCE)?  </a:t>
            </a:r>
          </a:p>
          <a:p>
            <a:pPr marL="228600" indent="-228600" eaLnBrk="1" hangingPunct="1">
              <a:buAutoNum type="arabicPeriod"/>
            </a:pPr>
            <a:r>
              <a:rPr lang="en-US" altLang="en-US" dirty="0"/>
              <a:t>When the search arrives at an assignment that violates a constraint, can the search avoid  repeating this failure? </a:t>
            </a:r>
          </a:p>
        </p:txBody>
      </p:sp>
    </p:spTree>
    <p:extLst>
      <p:ext uri="{BB962C8B-B14F-4D97-AF65-F5344CB8AC3E}">
        <p14:creationId xmlns:p14="http://schemas.microsoft.com/office/powerpoint/2010/main" val="24789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21</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22</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23</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a:p>
            <a:pPr eaLnBrk="1" hangingPunct="1"/>
            <a:br>
              <a:rPr lang="en-US" altLang="en-US" dirty="0"/>
            </a:br>
            <a:r>
              <a:rPr lang="en-US" altLang="en-US" dirty="0"/>
              <a:t>Typo Victoria should be 2.</a:t>
            </a:r>
          </a:p>
        </p:txBody>
      </p:sp>
    </p:spTree>
    <p:extLst>
      <p:ext uri="{BB962C8B-B14F-4D97-AF65-F5344CB8AC3E}">
        <p14:creationId xmlns:p14="http://schemas.microsoft.com/office/powerpoint/2010/main" val="4116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2233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24</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25</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26</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1100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27</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4510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28</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9077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29</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1751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30</a:t>
            </a:fld>
            <a:endParaRPr lang="en-US" altLang="en-US" sz="1200">
              <a:latin typeface="Arial" charset="0"/>
            </a:endParaRPr>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79722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31</a:t>
            </a:fld>
            <a:endParaRPr lang="en-US" altLang="en-US" sz="1200">
              <a:latin typeface="Arial" charset="0"/>
            </a:endParaRPr>
          </a:p>
        </p:txBody>
      </p:sp>
      <p:sp>
        <p:nvSpPr>
          <p:cNvPr id="92163" name="Rectangle 2"/>
          <p:cNvSpPr>
            <a:spLocks noGrp="1" noRot="1" noChangeAspect="1" noChangeArrowheads="1" noTextEdit="1"/>
          </p:cNvSpPr>
          <p:nvPr>
            <p:ph type="sldImg"/>
          </p:nvPr>
        </p:nvSpPr>
        <p:spPr>
          <a:xfrm>
            <a:off x="403225" y="708025"/>
            <a:ext cx="6443663" cy="362585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32</a:t>
            </a:fld>
            <a:endParaRPr lang="en-US" altLang="en-US" sz="1200">
              <a:latin typeface="Arial" charset="0"/>
            </a:endParaRPr>
          </a:p>
        </p:txBody>
      </p:sp>
      <p:sp>
        <p:nvSpPr>
          <p:cNvPr id="93187" name="Rectangle 2"/>
          <p:cNvSpPr>
            <a:spLocks noGrp="1" noRot="1" noChangeAspect="1" noChangeArrowheads="1" noTextEdit="1"/>
          </p:cNvSpPr>
          <p:nvPr>
            <p:ph type="sldImg"/>
          </p:nvPr>
        </p:nvSpPr>
        <p:spPr>
          <a:xfrm>
            <a:off x="403225" y="708025"/>
            <a:ext cx="6443663" cy="362585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33</a:t>
            </a:fld>
            <a:endParaRPr lang="en-US" altLang="en-US" sz="1200">
              <a:latin typeface="Arial" charset="0"/>
            </a:endParaRPr>
          </a:p>
        </p:txBody>
      </p:sp>
      <p:sp>
        <p:nvSpPr>
          <p:cNvPr id="94211" name="Rectangle 2"/>
          <p:cNvSpPr>
            <a:spLocks noGrp="1" noRot="1" noChangeAspect="1" noChangeArrowheads="1" noTextEdit="1"/>
          </p:cNvSpPr>
          <p:nvPr>
            <p:ph type="sldImg"/>
          </p:nvPr>
        </p:nvSpPr>
        <p:spPr>
          <a:xfrm>
            <a:off x="403225" y="708025"/>
            <a:ext cx="6443663" cy="362585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3</a:t>
            </a:fld>
            <a:endParaRPr lang="en-US"/>
          </a:p>
        </p:txBody>
      </p:sp>
    </p:spTree>
    <p:extLst>
      <p:ext uri="{BB962C8B-B14F-4D97-AF65-F5344CB8AC3E}">
        <p14:creationId xmlns:p14="http://schemas.microsoft.com/office/powerpoint/2010/main" val="207426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34</a:t>
            </a:fld>
            <a:endParaRPr lang="en-US" altLang="en-US" sz="1200">
              <a:latin typeface="Arial" charset="0"/>
            </a:endParaRPr>
          </a:p>
        </p:txBody>
      </p:sp>
      <p:sp>
        <p:nvSpPr>
          <p:cNvPr id="95235" name="Rectangle 2"/>
          <p:cNvSpPr>
            <a:spLocks noGrp="1" noRot="1" noChangeAspect="1" noChangeArrowheads="1" noTextEdit="1"/>
          </p:cNvSpPr>
          <p:nvPr>
            <p:ph type="sldImg"/>
          </p:nvPr>
        </p:nvSpPr>
        <p:spPr>
          <a:xfrm>
            <a:off x="403225" y="708025"/>
            <a:ext cx="6443663" cy="362585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35</a:t>
            </a:fld>
            <a:endParaRPr lang="en-US" altLang="en-US" sz="1200">
              <a:latin typeface="Arial" charset="0"/>
            </a:endParaRPr>
          </a:p>
        </p:txBody>
      </p:sp>
      <p:sp>
        <p:nvSpPr>
          <p:cNvPr id="96259" name="Rectangle 2"/>
          <p:cNvSpPr>
            <a:spLocks noGrp="1" noRot="1" noChangeAspect="1" noChangeArrowheads="1" noTextEdit="1"/>
          </p:cNvSpPr>
          <p:nvPr>
            <p:ph type="sldImg"/>
          </p:nvPr>
        </p:nvSpPr>
        <p:spPr>
          <a:xfrm>
            <a:off x="403225" y="708025"/>
            <a:ext cx="6443663" cy="362585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36</a:t>
            </a:fld>
            <a:endParaRPr lang="en-US" altLang="en-US" sz="1200">
              <a:latin typeface="Arial" charset="0"/>
            </a:endParaRPr>
          </a:p>
        </p:txBody>
      </p:sp>
      <p:sp>
        <p:nvSpPr>
          <p:cNvPr id="97283" name="Rectangle 2"/>
          <p:cNvSpPr>
            <a:spLocks noGrp="1" noRot="1" noChangeAspect="1" noChangeArrowheads="1" noTextEdit="1"/>
          </p:cNvSpPr>
          <p:nvPr>
            <p:ph type="sldImg"/>
          </p:nvPr>
        </p:nvSpPr>
        <p:spPr>
          <a:xfrm>
            <a:off x="403225" y="708025"/>
            <a:ext cx="6443663" cy="362585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37</a:t>
            </a:fld>
            <a:endParaRPr lang="en-US" altLang="en-US" sz="1200">
              <a:latin typeface="Arial" charset="0"/>
            </a:endParaRPr>
          </a:p>
        </p:txBody>
      </p:sp>
      <p:sp>
        <p:nvSpPr>
          <p:cNvPr id="98307" name="Rectangle 2"/>
          <p:cNvSpPr>
            <a:spLocks noGrp="1" noRot="1" noChangeAspect="1" noChangeArrowheads="1" noTextEdit="1"/>
          </p:cNvSpPr>
          <p:nvPr>
            <p:ph type="sldImg"/>
          </p:nvPr>
        </p:nvSpPr>
        <p:spPr>
          <a:xfrm>
            <a:off x="403225" y="708025"/>
            <a:ext cx="6443663" cy="362585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38</a:t>
            </a:fld>
            <a:endParaRPr lang="en-US" altLang="en-US" sz="1200">
              <a:latin typeface="Arial" charset="0"/>
            </a:endParaRPr>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39</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xfrm>
            <a:off x="403225" y="708025"/>
            <a:ext cx="6443663" cy="362585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40</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xfrm>
            <a:off x="403225" y="708025"/>
            <a:ext cx="6443663" cy="36258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41</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44</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45</a:t>
            </a:fld>
            <a:endParaRPr lang="en-US" altLang="en-US" sz="1200"/>
          </a:p>
        </p:txBody>
      </p:sp>
      <p:sp>
        <p:nvSpPr>
          <p:cNvPr id="90115" name="Rectangle 2"/>
          <p:cNvSpPr>
            <a:spLocks noGrp="1" noRot="1" noChangeAspect="1" noChangeArrowheads="1" noTextEdit="1"/>
          </p:cNvSpPr>
          <p:nvPr>
            <p:ph type="sldImg"/>
          </p:nvPr>
        </p:nvSpPr>
        <p:spPr>
          <a:xfrm>
            <a:off x="403225" y="708025"/>
            <a:ext cx="6443663" cy="362585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4</a:t>
            </a:fld>
            <a:endParaRPr lang="en-US" altLang="en-US" sz="1200">
              <a:latin typeface="Arial" charset="0"/>
            </a:endParaRPr>
          </a:p>
        </p:txBody>
      </p:sp>
      <p:sp>
        <p:nvSpPr>
          <p:cNvPr id="66563" name="Rectangle 2"/>
          <p:cNvSpPr>
            <a:spLocks noGrp="1" noRot="1" noChangeAspect="1" noChangeArrowheads="1" noTextEdit="1"/>
          </p:cNvSpPr>
          <p:nvPr>
            <p:ph type="sldImg"/>
          </p:nvPr>
        </p:nvSpPr>
        <p:spPr>
          <a:xfrm>
            <a:off x="403225" y="708025"/>
            <a:ext cx="6443663" cy="36258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47</a:t>
            </a:fld>
            <a:endParaRPr lang="en-US"/>
          </a:p>
        </p:txBody>
      </p:sp>
    </p:spTree>
    <p:extLst>
      <p:ext uri="{BB962C8B-B14F-4D97-AF65-F5344CB8AC3E}">
        <p14:creationId xmlns:p14="http://schemas.microsoft.com/office/powerpoint/2010/main" val="1988508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48</a:t>
            </a:fld>
            <a:endParaRPr lang="en-US"/>
          </a:p>
        </p:txBody>
      </p:sp>
    </p:spTree>
    <p:extLst>
      <p:ext uri="{BB962C8B-B14F-4D97-AF65-F5344CB8AC3E}">
        <p14:creationId xmlns:p14="http://schemas.microsoft.com/office/powerpoint/2010/main" val="528605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49</a:t>
            </a:fld>
            <a:endParaRPr lang="en-US"/>
          </a:p>
        </p:txBody>
      </p:sp>
    </p:spTree>
    <p:extLst>
      <p:ext uri="{BB962C8B-B14F-4D97-AF65-F5344CB8AC3E}">
        <p14:creationId xmlns:p14="http://schemas.microsoft.com/office/powerpoint/2010/main" val="31265386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50</a:t>
            </a:fld>
            <a:endParaRPr lang="en-US" altLang="en-US" sz="1200"/>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normAutofit/>
          </a:bodyPr>
          <a:lstStyle/>
          <a:p>
            <a:pPr eaLnBrk="1" hangingPunct="1">
              <a:lnSpc>
                <a:spcPct val="80000"/>
              </a:lnSpc>
            </a:pPr>
            <a:endParaRPr lang="en-US" sz="1200" dirty="0"/>
          </a:p>
          <a:p>
            <a:pPr eaLnBrk="1" hangingPunct="1">
              <a:lnSpc>
                <a:spcPct val="80000"/>
              </a:lnSpc>
            </a:pPr>
            <a:endParaRPr lang="en-US" sz="1200" dirty="0"/>
          </a:p>
          <a:p>
            <a:pPr eaLnBrk="1" hangingPunct="1">
              <a:lnSpc>
                <a:spcPct val="80000"/>
              </a:lnSpc>
            </a:pP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51</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52</a:t>
            </a:fld>
            <a:endParaRPr lang="en-US" altLang="en-US" sz="1200"/>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055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53</a:t>
            </a:fld>
            <a:endParaRPr lang="en-US" altLang="en-US" sz="1200"/>
          </a:p>
        </p:txBody>
      </p:sp>
      <p:sp>
        <p:nvSpPr>
          <p:cNvPr id="87043" name="Rectangle 2"/>
          <p:cNvSpPr>
            <a:spLocks noGrp="1" noRot="1" noChangeAspect="1" noChangeArrowheads="1" noTextEdit="1"/>
          </p:cNvSpPr>
          <p:nvPr>
            <p:ph type="sldImg"/>
          </p:nvPr>
        </p:nvSpPr>
        <p:spPr>
          <a:xfrm>
            <a:off x="403225" y="708025"/>
            <a:ext cx="6443663" cy="36258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dirty="0">
                <a:solidFill>
                  <a:schemeClr val="tx1"/>
                </a:solidFill>
                <a:effectLst/>
                <a:latin typeface="Times New Roman" pitchFamily="-107" charset="0"/>
                <a:ea typeface="ＭＳ Ｐゴシック" charset="-128"/>
                <a:cs typeface="ＭＳ Ｐゴシック" charset="-128"/>
              </a:rPr>
              <a:t>Alan Mackworth</a:t>
            </a:r>
            <a:endParaRPr lang="en-US" altLang="en-US" dirty="0"/>
          </a:p>
        </p:txBody>
      </p:sp>
    </p:spTree>
    <p:extLst>
      <p:ext uri="{BB962C8B-B14F-4D97-AF65-F5344CB8AC3E}">
        <p14:creationId xmlns:p14="http://schemas.microsoft.com/office/powerpoint/2010/main" val="1188517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54</a:t>
            </a:fld>
            <a:endParaRPr lang="en-US" altLang="en-US" sz="1200"/>
          </a:p>
        </p:txBody>
      </p:sp>
      <p:sp>
        <p:nvSpPr>
          <p:cNvPr id="89091" name="Rectangle 2"/>
          <p:cNvSpPr>
            <a:spLocks noGrp="1" noRot="1" noChangeAspect="1" noChangeArrowheads="1" noTextEdit="1"/>
          </p:cNvSpPr>
          <p:nvPr>
            <p:ph type="sldImg"/>
          </p:nvPr>
        </p:nvSpPr>
        <p:spPr>
          <a:xfrm>
            <a:off x="403225" y="708025"/>
            <a:ext cx="6443663" cy="362585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CCB - TODO – this slide may have typos on it.  </a:t>
            </a:r>
            <a:r>
              <a:rPr lang="en-US" altLang="en-US"/>
              <a:t>Carefully check #2 and #3  </a:t>
            </a:r>
            <a:endParaRPr lang="en-US" altLang="en-US" dirty="0"/>
          </a:p>
        </p:txBody>
      </p:sp>
    </p:spTree>
    <p:extLst>
      <p:ext uri="{BB962C8B-B14F-4D97-AF65-F5344CB8AC3E}">
        <p14:creationId xmlns:p14="http://schemas.microsoft.com/office/powerpoint/2010/main" val="17175446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55</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xfrm>
            <a:off x="403225" y="708025"/>
            <a:ext cx="6443663" cy="362585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Queue is</a:t>
            </a:r>
            <a:r>
              <a:rPr lang="en-US" altLang="en-US" baseline="0" dirty="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56</a:t>
            </a:fld>
            <a:endParaRPr lang="en-US" altLang="en-US" sz="1200"/>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This is the worst case time complexity, and only happens in</a:t>
            </a:r>
            <a:r>
              <a:rPr lang="en-US" altLang="en-US" baseline="0" dirty="0"/>
              <a:t> a complete graph where all nodes are fully connected.</a:t>
            </a:r>
            <a:endParaRPr lang="en-US" altLang="en-US" dirty="0"/>
          </a:p>
          <a:p>
            <a:r>
              <a:rPr lang="en-US" altLang="en-US" dirty="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8</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chemeClr val="tx1"/>
                </a:solidFill>
                <a:effectLst/>
                <a:latin typeface="Times New Roman" pitchFamily="-107" charset="0"/>
                <a:ea typeface="ＭＳ Ｐゴシック" charset="-128"/>
                <a:cs typeface="ＭＳ Ｐゴシック" charset="-128"/>
              </a:rPr>
              <a:t>Solutions to constraint satisfaction problems can be found with a completely </a:t>
            </a:r>
            <a:r>
              <a:rPr lang="en-US" sz="1200" b="1" i="0" kern="1200" dirty="0">
                <a:solidFill>
                  <a:schemeClr val="tx1"/>
                </a:solidFill>
                <a:effectLst/>
                <a:latin typeface="Times New Roman" pitchFamily="-107" charset="0"/>
                <a:ea typeface="ＭＳ Ｐゴシック" charset="-128"/>
                <a:cs typeface="ＭＳ Ｐゴシック" charset="-128"/>
              </a:rPr>
              <a:t>general purpose </a:t>
            </a:r>
            <a:r>
              <a:rPr lang="en-US" sz="1200" b="0" i="0" kern="1200" dirty="0" err="1">
                <a:solidFill>
                  <a:schemeClr val="tx1"/>
                </a:solidFill>
                <a:effectLst/>
                <a:latin typeface="Times New Roman" pitchFamily="-107" charset="0"/>
                <a:ea typeface="ＭＳ Ｐゴシック" charset="-128"/>
                <a:cs typeface="ＭＳ Ｐゴシック" charset="-128"/>
              </a:rPr>
              <a:t>algorithmThis</a:t>
            </a:r>
            <a:r>
              <a:rPr lang="en-US" sz="1200" b="0" i="0" kern="1200" dirty="0">
                <a:solidFill>
                  <a:schemeClr val="tx1"/>
                </a:solidFill>
                <a:effectLst/>
                <a:latin typeface="Times New Roman" pitchFamily="-107" charset="0"/>
                <a:ea typeface="ＭＳ Ｐゴシック" charset="-128"/>
                <a:cs typeface="ＭＳ Ｐゴシック" charset="-128"/>
              </a:rPr>
              <a:t> is different from A* search.  There we had to have a specific h(n) defined for each problem. </a:t>
            </a:r>
            <a:r>
              <a:rPr lang="en-US" sz="1200" b="0" i="0" kern="1200" dirty="0" err="1">
                <a:solidFill>
                  <a:schemeClr val="tx1"/>
                </a:solidFill>
                <a:effectLst/>
                <a:latin typeface="Times New Roman" pitchFamily="-107" charset="0"/>
                <a:ea typeface="ＭＳ Ｐゴシック" charset="-128"/>
                <a:cs typeface="ＭＳ Ｐゴシック" charset="-128"/>
              </a:rPr>
              <a:t>Weused</a:t>
            </a:r>
            <a:r>
              <a:rPr lang="en-US" sz="1200" b="0" i="0" kern="1200" dirty="0">
                <a:solidFill>
                  <a:schemeClr val="tx1"/>
                </a:solidFill>
                <a:effectLst/>
                <a:latin typeface="Times New Roman" pitchFamily="-107" charset="0"/>
                <a:ea typeface="ＭＳ Ｐゴシック" charset="-128"/>
                <a:cs typeface="ＭＳ Ｐゴシック" charset="-128"/>
              </a:rPr>
              <a:t> our knowledge of the world in order to figure out what the estimate of the remaining path to the goal state was.  Here we aren’t going to use world knowledge.  Instead going to be general purpose. </a:t>
            </a:r>
            <a:endParaRPr lang="en-US" altLang="en-US" dirty="0"/>
          </a:p>
        </p:txBody>
      </p:sp>
    </p:spTree>
    <p:extLst>
      <p:ext uri="{BB962C8B-B14F-4D97-AF65-F5344CB8AC3E}">
        <p14:creationId xmlns:p14="http://schemas.microsoft.com/office/powerpoint/2010/main" val="3648686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58</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xfrm>
            <a:off x="403225" y="708025"/>
            <a:ext cx="6443663" cy="362585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59</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8001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65</a:t>
            </a:fld>
            <a:endParaRPr lang="en-US" altLang="en-US" sz="1200"/>
          </a:p>
        </p:txBody>
      </p:sp>
      <p:sp>
        <p:nvSpPr>
          <p:cNvPr id="86019" name="Rectangle 2"/>
          <p:cNvSpPr>
            <a:spLocks noGrp="1" noRot="1" noChangeAspect="1" noChangeArrowheads="1" noTextEdit="1"/>
          </p:cNvSpPr>
          <p:nvPr>
            <p:ph type="sldImg"/>
          </p:nvPr>
        </p:nvSpPr>
        <p:spPr>
          <a:xfrm>
            <a:off x="403225" y="708025"/>
            <a:ext cx="6443663" cy="36258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9</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billions of transistors into a single 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10</a:t>
            </a:fld>
            <a:endParaRPr lang="en-US" altLang="en-US" sz="1200">
              <a:latin typeface="Arial" charset="0"/>
            </a:endParaRPr>
          </a:p>
        </p:txBody>
      </p:sp>
      <p:sp>
        <p:nvSpPr>
          <p:cNvPr id="68611" name="Rectangle 2"/>
          <p:cNvSpPr>
            <a:spLocks noGrp="1" noRot="1" noChangeAspect="1" noChangeArrowheads="1" noTextEdit="1"/>
          </p:cNvSpPr>
          <p:nvPr>
            <p:ph type="sldImg"/>
          </p:nvPr>
        </p:nvSpPr>
        <p:spPr>
          <a:xfrm>
            <a:off x="403225" y="708025"/>
            <a:ext cx="6443663" cy="36258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11</a:t>
            </a:fld>
            <a:endParaRPr lang="en-US" altLang="en-US" sz="1200">
              <a:latin typeface="Arial" charset="0"/>
            </a:endParaRPr>
          </a:p>
        </p:txBody>
      </p:sp>
      <p:sp>
        <p:nvSpPr>
          <p:cNvPr id="69635" name="Rectangle 2"/>
          <p:cNvSpPr>
            <a:spLocks noGrp="1" noRot="1" noChangeAspect="1" noChangeArrowheads="1" noTextEdit="1"/>
          </p:cNvSpPr>
          <p:nvPr>
            <p:ph type="sldImg"/>
          </p:nvPr>
        </p:nvSpPr>
        <p:spPr>
          <a:xfrm>
            <a:off x="403225" y="708025"/>
            <a:ext cx="6443663" cy="362585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13</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267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642" y="852000"/>
            <a:ext cx="4242995" cy="996900"/>
          </a:xfrm>
          <a:prstGeom prst="rect">
            <a:avLst/>
          </a:prstGeom>
          <a:solidFill>
            <a:srgbClr val="FFAE2B"/>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7" name="Google Shape;17;p11"/>
          <p:cNvSpPr txBox="1"/>
          <p:nvPr/>
        </p:nvSpPr>
        <p:spPr>
          <a:xfrm>
            <a:off x="900663" y="952423"/>
            <a:ext cx="3881289" cy="799922"/>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4210/5210: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462" y="4682587"/>
            <a:ext cx="6756940" cy="4617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99"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18852" y="1"/>
            <a:ext cx="5669973" cy="6591625"/>
          </a:xfrm>
          <a:prstGeom prst="rect">
            <a:avLst/>
          </a:prstGeom>
          <a:noFill/>
          <a:ln>
            <a:noFill/>
          </a:ln>
        </p:spPr>
      </p:pic>
      <p:sp>
        <p:nvSpPr>
          <p:cNvPr id="20" name="Google Shape;20;p11"/>
          <p:cNvSpPr/>
          <p:nvPr/>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149933969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spTree>
    <p:extLst>
      <p:ext uri="{BB962C8B-B14F-4D97-AF65-F5344CB8AC3E}">
        <p14:creationId xmlns:p14="http://schemas.microsoft.com/office/powerpoint/2010/main" val="27979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3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10512862" cy="4698230"/>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2800" b="1">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2400">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81033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0897" y="3993859"/>
            <a:ext cx="590540" cy="202900"/>
          </a:xfrm>
          <a:prstGeom prst="rect">
            <a:avLst/>
          </a:prstGeom>
          <a:solidFill>
            <a:srgbClr val="009999"/>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580" y="1416051"/>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pic>
        <p:nvPicPr>
          <p:cNvPr id="38" name="Google Shape;38;p14"/>
          <p:cNvPicPr preferRelativeResize="0"/>
          <p:nvPr/>
        </p:nvPicPr>
        <p:blipFill rotWithShape="1">
          <a:blip r:embed="rId2">
            <a:alphaModFix/>
          </a:blip>
          <a:srcRect l="62741" t="1558" r="29813" b="8596"/>
          <a:stretch/>
        </p:blipFill>
        <p:spPr>
          <a:xfrm>
            <a:off x="11600898" y="0"/>
            <a:ext cx="587928" cy="3993859"/>
          </a:xfrm>
          <a:prstGeom prst="rect">
            <a:avLst/>
          </a:prstGeom>
          <a:noFill/>
          <a:ln>
            <a:noFill/>
          </a:ln>
        </p:spPr>
      </p:pic>
      <p:sp>
        <p:nvSpPr>
          <p:cNvPr id="39" name="Google Shape;39;p14"/>
          <p:cNvSpPr txBox="1">
            <a:spLocks noGrp="1"/>
          </p:cNvSpPr>
          <p:nvPr>
            <p:ph type="body" idx="2"/>
          </p:nvPr>
        </p:nvSpPr>
        <p:spPr>
          <a:xfrm>
            <a:off x="393971" y="615950"/>
            <a:ext cx="10606126" cy="650875"/>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accent1"/>
              </a:buClr>
              <a:buSzPts val="3200"/>
              <a:buFont typeface="Arial"/>
              <a:buNone/>
              <a:defRPr sz="3199" b="0">
                <a:solidFill>
                  <a:schemeClr val="accent1"/>
                </a:solidFill>
                <a:latin typeface="Open Sans"/>
                <a:ea typeface="Open Sans"/>
                <a:cs typeface="Open Sans"/>
                <a:sym typeface="Open Sans"/>
              </a:defRPr>
            </a:lvl1pPr>
            <a:lvl2pPr marL="914126" lvl="1" indent="-342797" algn="l">
              <a:lnSpc>
                <a:spcPct val="90000"/>
              </a:lnSpc>
              <a:spcBef>
                <a:spcPts val="500"/>
              </a:spcBef>
              <a:spcAft>
                <a:spcPts val="0"/>
              </a:spcAft>
              <a:buClr>
                <a:schemeClr val="dk1"/>
              </a:buClr>
              <a:buSzPts val="1800"/>
              <a:buChar char="▪"/>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0" name="Google Shape;40;p14"/>
          <p:cNvSpPr>
            <a:spLocks noGrp="1"/>
          </p:cNvSpPr>
          <p:nvPr>
            <p:ph type="pic" idx="3"/>
          </p:nvPr>
        </p:nvSpPr>
        <p:spPr>
          <a:xfrm>
            <a:off x="5627809" y="1416051"/>
            <a:ext cx="5372289"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799"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399"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799"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799"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9pPr>
          </a:lstStyle>
          <a:p>
            <a:r>
              <a:rPr lang="en-US"/>
              <a:t>Click icon to add picture</a:t>
            </a:r>
            <a:endParaRPr/>
          </a:p>
        </p:txBody>
      </p:sp>
      <p:pic>
        <p:nvPicPr>
          <p:cNvPr id="41" name="Google Shape;41;p14"/>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42" name="Google Shape;42;p14"/>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pic>
        <p:nvPicPr>
          <p:cNvPr id="14" name="Google Shape;24;p12">
            <a:extLst>
              <a:ext uri="{FF2B5EF4-FFF2-40B4-BE49-F238E27FC236}">
                <a16:creationId xmlns:a16="http://schemas.microsoft.com/office/drawing/2014/main" id="{B2458D70-92E5-8745-93ED-78F3F48CAD01}"/>
              </a:ext>
            </a:extLst>
          </p:cNvPr>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15" name="Google Shape;26;p12">
            <a:extLst>
              <a:ext uri="{FF2B5EF4-FFF2-40B4-BE49-F238E27FC236}">
                <a16:creationId xmlns:a16="http://schemas.microsoft.com/office/drawing/2014/main" id="{559B61C9-6459-EB4D-BEF5-EFEFE9651D31}"/>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16" name="Google Shape;28;p12">
            <a:extLst>
              <a:ext uri="{FF2B5EF4-FFF2-40B4-BE49-F238E27FC236}">
                <a16:creationId xmlns:a16="http://schemas.microsoft.com/office/drawing/2014/main" id="{18B554A2-D318-5849-BB45-3469D9E56A7E}"/>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29;p12">
            <a:extLst>
              <a:ext uri="{FF2B5EF4-FFF2-40B4-BE49-F238E27FC236}">
                <a16:creationId xmlns:a16="http://schemas.microsoft.com/office/drawing/2014/main" id="{034EA618-4207-3E45-AF67-719B48B6757E}"/>
              </a:ext>
            </a:extLst>
          </p:cNvPr>
          <p:cNvPicPr preferRelativeResize="0"/>
          <p:nvPr/>
        </p:nvPicPr>
        <p:blipFill rotWithShape="1">
          <a:blip r:embed="rId4">
            <a:alphaModFix/>
          </a:blip>
          <a:srcRect/>
          <a:stretch/>
        </p:blipFill>
        <p:spPr>
          <a:xfrm>
            <a:off x="53862" y="6501549"/>
            <a:ext cx="1779711" cy="341200"/>
          </a:xfrm>
          <a:prstGeom prst="rect">
            <a:avLst/>
          </a:prstGeom>
          <a:noFill/>
          <a:ln>
            <a:noFill/>
          </a:ln>
        </p:spPr>
      </p:pic>
    </p:spTree>
    <p:extLst>
      <p:ext uri="{BB962C8B-B14F-4D97-AF65-F5344CB8AC3E}">
        <p14:creationId xmlns:p14="http://schemas.microsoft.com/office/powerpoint/2010/main" val="227420589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45" name="Google Shape;45;p15"/>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o"/>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o"/>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80664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2" y="609600"/>
            <a:ext cx="10360501" cy="457200"/>
          </a:xfrm>
        </p:spPr>
        <p:txBody>
          <a:bodyPr/>
          <a:lstStyle/>
          <a:p>
            <a:r>
              <a:rPr lang="en-US"/>
              <a:t>Click to edit Master title style</a:t>
            </a:r>
          </a:p>
        </p:txBody>
      </p:sp>
      <p:sp>
        <p:nvSpPr>
          <p:cNvPr id="3" name="Text Placeholder 2"/>
          <p:cNvSpPr>
            <a:spLocks noGrp="1"/>
          </p:cNvSpPr>
          <p:nvPr>
            <p:ph type="body" sz="half" idx="1"/>
          </p:nvPr>
        </p:nvSpPr>
        <p:spPr>
          <a:xfrm>
            <a:off x="914162"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30837974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9" name="Google Shape;49;p16"/>
          <p:cNvSpPr txBox="1">
            <a:spLocks noGrp="1"/>
          </p:cNvSpPr>
          <p:nvPr>
            <p:ph type="dt" idx="10"/>
          </p:nvPr>
        </p:nvSpPr>
        <p:spPr>
          <a:xfrm>
            <a:off x="837982" y="6356352"/>
            <a:ext cx="27424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dirty="0"/>
          </a:p>
        </p:txBody>
      </p:sp>
      <p:sp>
        <p:nvSpPr>
          <p:cNvPr id="50" name="Google Shape;50;p16"/>
          <p:cNvSpPr txBox="1">
            <a:spLocks noGrp="1"/>
          </p:cNvSpPr>
          <p:nvPr>
            <p:ph type="ftr" idx="11"/>
          </p:nvPr>
        </p:nvSpPr>
        <p:spPr>
          <a:xfrm>
            <a:off x="4037549" y="6356352"/>
            <a:ext cx="411372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a:p>
        </p:txBody>
      </p:sp>
      <p:sp>
        <p:nvSpPr>
          <p:cNvPr id="51" name="Google Shape;51;p16"/>
          <p:cNvSpPr txBox="1">
            <a:spLocks noGrp="1"/>
          </p:cNvSpPr>
          <p:nvPr>
            <p:ph type="sldNum" idx="12"/>
          </p:nvPr>
        </p:nvSpPr>
        <p:spPr>
          <a:xfrm>
            <a:off x="8608357" y="6356352"/>
            <a:ext cx="274248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a:defRPr/>
            </a:pPr>
            <a:r>
              <a:rPr lang="en-US"/>
              <a:t>       </a:t>
            </a:r>
            <a:fld id="{B501C2B7-7C7D-406D-B55C-8D68ADCB64A8}" type="slidenum">
              <a:rPr lang="en-US" smtClean="0"/>
              <a:pPr>
                <a:defRPr/>
              </a:pPr>
              <a:t>‹#›</a:t>
            </a:fld>
            <a:endParaRPr lang="en-US"/>
          </a:p>
        </p:txBody>
      </p:sp>
    </p:spTree>
    <p:extLst>
      <p:ext uri="{BB962C8B-B14F-4D97-AF65-F5344CB8AC3E}">
        <p14:creationId xmlns:p14="http://schemas.microsoft.com/office/powerpoint/2010/main" val="60674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0"/>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dirty="0"/>
          </a:p>
        </p:txBody>
      </p:sp>
      <p:sp>
        <p:nvSpPr>
          <p:cNvPr id="13" name="Google Shape;13;p1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a:p>
        </p:txBody>
      </p:sp>
      <p:sp>
        <p:nvSpPr>
          <p:cNvPr id="14" name="Google Shape;14;p1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a:defRPr/>
            </a:pPr>
            <a:r>
              <a:rPr lang="en-US"/>
              <a:t>       </a:t>
            </a:r>
            <a:fld id="{7A894C66-3C92-40B4-8CDB-73A1BF1E3654}" type="slidenum">
              <a:rPr lang="en-US" smtClean="0"/>
              <a:pPr>
                <a:defRPr/>
              </a:pPr>
              <a:t>‹#›</a:t>
            </a:fld>
            <a:endParaRPr lang="en-US"/>
          </a:p>
        </p:txBody>
      </p:sp>
      <p:pic>
        <p:nvPicPr>
          <p:cNvPr id="7" name="Google Shape;24;p12">
            <a:extLst>
              <a:ext uri="{FF2B5EF4-FFF2-40B4-BE49-F238E27FC236}">
                <a16:creationId xmlns:a16="http://schemas.microsoft.com/office/drawing/2014/main" id="{4EC5C78E-9113-364E-9CB2-6124B159A1B7}"/>
              </a:ext>
            </a:extLst>
          </p:cNvPr>
          <p:cNvPicPr preferRelativeResize="0"/>
          <p:nvPr/>
        </p:nvPicPr>
        <p:blipFill rotWithShape="1">
          <a:blip r:embed="rId9">
            <a:alphaModFix amt="40000"/>
          </a:blip>
          <a:srcRect/>
          <a:stretch/>
        </p:blipFill>
        <p:spPr>
          <a:xfrm>
            <a:off x="156709" y="6547264"/>
            <a:ext cx="1980684" cy="274320"/>
          </a:xfrm>
          <a:prstGeom prst="rect">
            <a:avLst/>
          </a:prstGeom>
          <a:noFill/>
          <a:ln>
            <a:noFill/>
          </a:ln>
        </p:spPr>
      </p:pic>
      <p:sp>
        <p:nvSpPr>
          <p:cNvPr id="8" name="Google Shape;26;p12">
            <a:extLst>
              <a:ext uri="{FF2B5EF4-FFF2-40B4-BE49-F238E27FC236}">
                <a16:creationId xmlns:a16="http://schemas.microsoft.com/office/drawing/2014/main" id="{2A5280F9-442B-8B46-ACB7-AD7206278384}"/>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9" name="Google Shape;28;p12">
            <a:extLst>
              <a:ext uri="{FF2B5EF4-FFF2-40B4-BE49-F238E27FC236}">
                <a16:creationId xmlns:a16="http://schemas.microsoft.com/office/drawing/2014/main" id="{E5110BC1-0736-D64A-99CB-8BE005B2794D}"/>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29;p12">
            <a:extLst>
              <a:ext uri="{FF2B5EF4-FFF2-40B4-BE49-F238E27FC236}">
                <a16:creationId xmlns:a16="http://schemas.microsoft.com/office/drawing/2014/main" id="{2C5887FC-C491-A241-AC64-36EEE6DE7015}"/>
              </a:ext>
            </a:extLst>
          </p:cNvPr>
          <p:cNvPicPr preferRelativeResize="0"/>
          <p:nvPr/>
        </p:nvPicPr>
        <p:blipFill rotWithShape="1">
          <a:blip r:embed="rId10">
            <a:alphaModFix/>
          </a:blip>
          <a:srcRect/>
          <a:stretch/>
        </p:blipFill>
        <p:spPr>
          <a:xfrm>
            <a:off x="53862" y="6501549"/>
            <a:ext cx="1779711" cy="341200"/>
          </a:xfrm>
          <a:prstGeom prst="rect">
            <a:avLst/>
          </a:prstGeom>
          <a:noFill/>
          <a:ln>
            <a:noFill/>
          </a:ln>
        </p:spPr>
      </p:pic>
      <p:sp>
        <p:nvSpPr>
          <p:cNvPr id="2" name="Title Placeholder 1">
            <a:extLst>
              <a:ext uri="{FF2B5EF4-FFF2-40B4-BE49-F238E27FC236}">
                <a16:creationId xmlns:a16="http://schemas.microsoft.com/office/drawing/2014/main" id="{303B0B2E-8274-EA4B-A5E5-92672D3E85BD}"/>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91058099"/>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21" r:id="rId3"/>
    <p:sldLayoutId id="2147483816" r:id="rId4"/>
    <p:sldLayoutId id="2147483817" r:id="rId5"/>
    <p:sldLayoutId id="2147483818" r:id="rId6"/>
    <p:sldLayoutId id="2147483820" r:id="rId7"/>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Tree>
    <p:extLst>
      <p:ext uri="{BB962C8B-B14F-4D97-AF65-F5344CB8AC3E}">
        <p14:creationId xmlns:p14="http://schemas.microsoft.com/office/powerpoint/2010/main" val="156688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p:nvPr>
        </p:nvSpPr>
        <p:spPr/>
        <p:txBody>
          <a:bodyPr/>
          <a:lstStyle/>
          <a:p>
            <a:r>
              <a:rPr lang="en-US" altLang="en-US" dirty="0"/>
              <a:t>Example: Map-coloring</a:t>
            </a:r>
          </a:p>
        </p:txBody>
      </p:sp>
      <p:sp>
        <p:nvSpPr>
          <p:cNvPr id="17414" name="Rectangle 3"/>
          <p:cNvSpPr>
            <a:spLocks noGrp="1" noChangeArrowheads="1"/>
          </p:cNvSpPr>
          <p:nvPr>
            <p:ph type="body" idx="1"/>
          </p:nvPr>
        </p:nvSpPr>
        <p:spPr>
          <a:xfrm>
            <a:off x="837982" y="3581400"/>
            <a:ext cx="10512862" cy="2277117"/>
          </a:xfrm>
        </p:spPr>
        <p:txBody>
          <a:bodyPr>
            <a:noAutofit/>
          </a:bodyPr>
          <a:lstStyle/>
          <a:p>
            <a:pPr>
              <a:lnSpc>
                <a:spcPct val="80000"/>
              </a:lnSpc>
            </a:pPr>
            <a:endParaRPr lang="en-US" altLang="en-US" sz="2000" dirty="0">
              <a:solidFill>
                <a:schemeClr val="accent2"/>
              </a:solidFill>
            </a:endParaRPr>
          </a:p>
          <a:p>
            <a:pPr>
              <a:lnSpc>
                <a:spcPct val="80000"/>
              </a:lnSpc>
            </a:pPr>
            <a:endParaRPr lang="en-US" altLang="en-US" sz="2000" dirty="0">
              <a:solidFill>
                <a:schemeClr val="accent2"/>
              </a:solidFill>
            </a:endParaRPr>
          </a:p>
          <a:p>
            <a:pPr>
              <a:lnSpc>
                <a:spcPct val="80000"/>
              </a:lnSpc>
            </a:pPr>
            <a:r>
              <a:rPr lang="en-US" altLang="en-US" sz="2000" dirty="0">
                <a:solidFill>
                  <a:schemeClr val="accent2"/>
                </a:solidFill>
              </a:rPr>
              <a:t>Variables:	</a:t>
            </a:r>
            <a:r>
              <a:rPr lang="en-US" altLang="en-US" sz="2000" dirty="0"/>
              <a:t> </a:t>
            </a:r>
            <a:r>
              <a:rPr lang="en-US" altLang="en-US" sz="2000" i="1" dirty="0"/>
              <a:t>WA, NT, Q, NSW, V, SA, T</a:t>
            </a:r>
            <a:r>
              <a:rPr lang="en-US" altLang="en-US" sz="2000" dirty="0"/>
              <a:t> </a:t>
            </a:r>
          </a:p>
          <a:p>
            <a:pPr>
              <a:lnSpc>
                <a:spcPct val="80000"/>
              </a:lnSpc>
            </a:pPr>
            <a:r>
              <a:rPr lang="en-US" altLang="en-US" sz="2000" dirty="0">
                <a:solidFill>
                  <a:schemeClr val="accent2"/>
                </a:solidFill>
              </a:rPr>
              <a:t>Domains:	</a:t>
            </a:r>
            <a:r>
              <a:rPr lang="en-US" altLang="en-US" sz="2000" dirty="0"/>
              <a:t> </a:t>
            </a:r>
            <a:r>
              <a:rPr lang="en-US" altLang="en-US" sz="2000" i="1" dirty="0"/>
              <a:t>D</a:t>
            </a:r>
            <a:r>
              <a:rPr lang="en-US" altLang="en-US" sz="2000" i="1" baseline="-25000" dirty="0"/>
              <a:t>i</a:t>
            </a:r>
            <a:r>
              <a:rPr lang="en-US" altLang="en-US" sz="2000" dirty="0"/>
              <a:t> = {</a:t>
            </a:r>
            <a:r>
              <a:rPr lang="en-US" altLang="en-US" sz="2000" dirty="0" err="1"/>
              <a:t>red,green,blue</a:t>
            </a:r>
            <a:r>
              <a:rPr lang="en-US" altLang="en-US" sz="2000" dirty="0"/>
              <a:t>}</a:t>
            </a:r>
          </a:p>
          <a:p>
            <a:pPr>
              <a:lnSpc>
                <a:spcPct val="80000"/>
              </a:lnSpc>
            </a:pPr>
            <a:r>
              <a:rPr lang="en-US" altLang="en-US" sz="2000" dirty="0">
                <a:solidFill>
                  <a:schemeClr val="accent2"/>
                </a:solidFill>
              </a:rPr>
              <a:t>Constraints</a:t>
            </a:r>
            <a:r>
              <a:rPr lang="en-US" altLang="en-US" sz="2000" dirty="0"/>
              <a:t>: adjacent regions must have different colors</a:t>
            </a:r>
          </a:p>
          <a:p>
            <a:pPr lvl="1">
              <a:lnSpc>
                <a:spcPct val="80000"/>
              </a:lnSpc>
            </a:pPr>
            <a:r>
              <a:rPr lang="en-US" altLang="en-US" sz="2000" dirty="0"/>
              <a:t>e.g., WA </a:t>
            </a:r>
            <a:r>
              <a:rPr lang="en-US" altLang="en-US" sz="2000" dirty="0">
                <a:cs typeface="Arial" charset="0"/>
              </a:rPr>
              <a:t>≠</a:t>
            </a:r>
            <a:r>
              <a:rPr lang="en-US" altLang="en-US" sz="2000" dirty="0"/>
              <a:t> NT</a:t>
            </a:r>
          </a:p>
          <a:p>
            <a:pPr lvl="2">
              <a:lnSpc>
                <a:spcPct val="80000"/>
              </a:lnSpc>
            </a:pPr>
            <a:r>
              <a:rPr lang="en-US" altLang="en-US" dirty="0"/>
              <a:t>So (WA,NT) must be in {(</a:t>
            </a:r>
            <a:r>
              <a:rPr lang="en-US" altLang="en-US" dirty="0" err="1"/>
              <a:t>red,green</a:t>
            </a:r>
            <a:r>
              <a:rPr lang="en-US" altLang="en-US" dirty="0"/>
              <a:t>),(</a:t>
            </a:r>
            <a:r>
              <a:rPr lang="en-US" altLang="en-US" dirty="0" err="1"/>
              <a:t>red,blue</a:t>
            </a:r>
            <a:r>
              <a:rPr lang="en-US" altLang="en-US" dirty="0"/>
              <a:t>),(</a:t>
            </a:r>
            <a:r>
              <a:rPr lang="en-US" altLang="en-US" dirty="0" err="1"/>
              <a:t>green,red</a:t>
            </a:r>
            <a:r>
              <a:rPr lang="en-US" altLang="en-US" dirty="0"/>
              <a:t>), …} </a:t>
            </a:r>
          </a:p>
        </p:txBody>
      </p:sp>
    </p:spTree>
    <p:extLst>
      <p:ext uri="{BB962C8B-B14F-4D97-AF65-F5344CB8AC3E}">
        <p14:creationId xmlns:p14="http://schemas.microsoft.com/office/powerpoint/2010/main" val="352671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837982" y="4495801"/>
            <a:ext cx="10512862" cy="1362716"/>
          </a:xfrm>
        </p:spPr>
        <p:txBody>
          <a:bodyPr>
            <a:normAutofit/>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1"/>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75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type="body" idx="1"/>
          </p:nvPr>
        </p:nvSpPr>
        <p:spPr/>
        <p:txBody>
          <a:bodyPr>
            <a:normAutofit/>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Tree>
    <p:extLst>
      <p:ext uri="{BB962C8B-B14F-4D97-AF65-F5344CB8AC3E}">
        <p14:creationId xmlns:p14="http://schemas.microsoft.com/office/powerpoint/2010/main" val="320670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817126" y="2819400"/>
            <a:ext cx="4087814" cy="3599869"/>
            <a:chOff x="5582601" y="2362289"/>
            <a:chExt cx="3276600" cy="2809871"/>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1" y="2362289"/>
              <a:ext cx="3276600" cy="280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5942914" y="2686583"/>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3" y="352478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2" y="3158864"/>
              <a:ext cx="91439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rmAutofit/>
          </a:bodyPr>
          <a:lstStyle/>
          <a:p>
            <a:r>
              <a:rPr lang="en-US" altLang="en-US" dirty="0"/>
              <a:t>CSP Representations</a:t>
            </a:r>
          </a:p>
        </p:txBody>
      </p:sp>
      <p:sp>
        <p:nvSpPr>
          <p:cNvPr id="20486" name="Rectangle 3"/>
          <p:cNvSpPr>
            <a:spLocks noGrp="1" noChangeArrowheads="1"/>
          </p:cNvSpPr>
          <p:nvPr>
            <p:ph type="body" idx="1"/>
          </p:nvPr>
        </p:nvSpPr>
        <p:spPr>
          <a:xfrm>
            <a:off x="531811" y="1295400"/>
            <a:ext cx="8265669" cy="5867400"/>
          </a:xfrm>
        </p:spPr>
        <p:txBody>
          <a:bodyPr>
            <a:noAutofit/>
          </a:bodyPr>
          <a:lstStyle/>
          <a:p>
            <a:pPr>
              <a:lnSpc>
                <a:spcPct val="110000"/>
              </a:lnSpc>
            </a:pPr>
            <a:r>
              <a:rPr lang="en-US" altLang="en-US" sz="2400" b="1" i="1" dirty="0">
                <a:solidFill>
                  <a:schemeClr val="accent2"/>
                </a:solidFill>
              </a:rPr>
              <a:t>Constraint graph: </a:t>
            </a:r>
          </a:p>
          <a:p>
            <a:pPr lvl="1">
              <a:lnSpc>
                <a:spcPct val="110000"/>
              </a:lnSpc>
            </a:pPr>
            <a:r>
              <a:rPr lang="en-US" altLang="en-US" sz="2400" b="1" i="1" dirty="0">
                <a:solidFill>
                  <a:schemeClr val="accent2"/>
                </a:solidFill>
              </a:rPr>
              <a:t>nodes </a:t>
            </a:r>
            <a:r>
              <a:rPr lang="en-US" altLang="en-US" sz="2400" b="1" dirty="0"/>
              <a:t>are variables</a:t>
            </a:r>
          </a:p>
          <a:p>
            <a:pPr lvl="1">
              <a:lnSpc>
                <a:spcPct val="110000"/>
              </a:lnSpc>
            </a:pPr>
            <a:r>
              <a:rPr lang="en-US" altLang="en-US" sz="2400" b="1" i="1" dirty="0">
                <a:solidFill>
                  <a:schemeClr val="accent2"/>
                </a:solidFill>
              </a:rPr>
              <a:t>arcs </a:t>
            </a:r>
            <a:r>
              <a:rPr lang="en-US" altLang="en-US" sz="2400" b="1" dirty="0"/>
              <a:t>are  (binary)  constraints</a:t>
            </a:r>
          </a:p>
          <a:p>
            <a:pPr>
              <a:lnSpc>
                <a:spcPct val="110000"/>
              </a:lnSpc>
            </a:pPr>
            <a:r>
              <a:rPr lang="en-US" altLang="en-US" sz="2400" b="1" i="1" dirty="0">
                <a:solidFill>
                  <a:schemeClr val="accent2"/>
                </a:solidFill>
              </a:rPr>
              <a:t>Standard representation pattern: </a:t>
            </a:r>
          </a:p>
          <a:p>
            <a:pPr lvl="1">
              <a:lnSpc>
                <a:spcPct val="110000"/>
              </a:lnSpc>
            </a:pPr>
            <a:r>
              <a:rPr lang="en-US" altLang="en-US" sz="2400" b="1" dirty="0"/>
              <a:t>variables with values</a:t>
            </a:r>
            <a:endParaRPr lang="en-US" altLang="en-US" sz="2400" b="1" i="1" dirty="0">
              <a:solidFill>
                <a:schemeClr val="accent2"/>
              </a:solidFill>
              <a:cs typeface="ＭＳ Ｐゴシック" charset="-128"/>
            </a:endParaRPr>
          </a:p>
          <a:p>
            <a:pPr>
              <a:lnSpc>
                <a:spcPct val="110000"/>
              </a:lnSpc>
            </a:pPr>
            <a:r>
              <a:rPr lang="en-US" altLang="en-US" sz="2400" b="1" i="1" dirty="0">
                <a:solidFill>
                  <a:schemeClr val="accent2"/>
                </a:solidFill>
              </a:rPr>
              <a:t>Constraint graph </a:t>
            </a:r>
            <a:r>
              <a:rPr lang="en-US" altLang="en-US" sz="2400" b="1" dirty="0"/>
              <a:t>simplifies search.</a:t>
            </a:r>
          </a:p>
          <a:p>
            <a:pPr lvl="1">
              <a:lnSpc>
                <a:spcPct val="110000"/>
              </a:lnSpc>
            </a:pPr>
            <a:r>
              <a:rPr lang="en-US" altLang="en-US" sz="2400" b="1" dirty="0"/>
              <a:t>e.g. Tasmania is an independent subproblem.</a:t>
            </a:r>
          </a:p>
          <a:p>
            <a:pPr>
              <a:lnSpc>
                <a:spcPct val="110000"/>
              </a:lnSpc>
            </a:pPr>
            <a:r>
              <a:rPr lang="en-US" altLang="en-US" sz="2400" b="1" i="1" dirty="0">
                <a:solidFill>
                  <a:schemeClr val="accent2"/>
                </a:solidFill>
              </a:rPr>
              <a:t>This problem: A </a:t>
            </a:r>
            <a:r>
              <a:rPr lang="en-US" altLang="en-US" sz="2400" b="1" i="1" dirty="0">
                <a:solidFill>
                  <a:srgbClr val="00B0F0"/>
                </a:solidFill>
              </a:rPr>
              <a:t>binary</a:t>
            </a:r>
            <a:r>
              <a:rPr lang="en-US" altLang="en-US" sz="2400" b="1" i="1" dirty="0">
                <a:solidFill>
                  <a:schemeClr val="accent2"/>
                </a:solidFill>
              </a:rPr>
              <a:t> CSP: </a:t>
            </a:r>
          </a:p>
          <a:p>
            <a:pPr lvl="1">
              <a:lnSpc>
                <a:spcPct val="110000"/>
              </a:lnSpc>
            </a:pPr>
            <a:r>
              <a:rPr lang="en-US" altLang="en-US" sz="2400" b="1" dirty="0"/>
              <a:t>each constraint relates two variables</a:t>
            </a:r>
          </a:p>
          <a:p>
            <a:pPr>
              <a:lnSpc>
                <a:spcPct val="110000"/>
              </a:lnSpc>
            </a:pPr>
            <a:endParaRPr lang="en-US" altLang="en-US" sz="2400" b="1" dirty="0"/>
          </a:p>
          <a:p>
            <a:pPr>
              <a:lnSpc>
                <a:spcPct val="110000"/>
              </a:lnSpc>
            </a:pPr>
            <a:endParaRPr lang="en-US" altLang="en-US" sz="24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645" y="-114116"/>
            <a:ext cx="3706295" cy="306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nSpc>
                <a:spcPct val="100000"/>
              </a:lnSpc>
            </a:pPr>
            <a:r>
              <a:rPr lang="en-US" altLang="en-US"/>
              <a:t>Varieties of CSPs</a:t>
            </a:r>
          </a:p>
        </p:txBody>
      </p:sp>
      <p:sp>
        <p:nvSpPr>
          <p:cNvPr id="21509" name="Rectangle 3"/>
          <p:cNvSpPr>
            <a:spLocks noGrp="1" noChangeArrowheads="1"/>
          </p:cNvSpPr>
          <p:nvPr>
            <p:ph type="body" idx="1"/>
          </p:nvPr>
        </p:nvSpPr>
        <p:spPr/>
        <p:txBody>
          <a:bodyPr>
            <a:noAutofit/>
          </a:bodyPr>
          <a:lstStyle/>
          <a:p>
            <a:pPr>
              <a:lnSpc>
                <a:spcPct val="100000"/>
              </a:lnSpc>
            </a:pPr>
            <a:r>
              <a:rPr lang="en-US" altLang="en-US" sz="2400" i="1" dirty="0">
                <a:solidFill>
                  <a:schemeClr val="accent2"/>
                </a:solidFill>
              </a:rPr>
              <a:t>Discrete variables</a:t>
            </a:r>
          </a:p>
          <a:p>
            <a:pPr lvl="1">
              <a:lnSpc>
                <a:spcPct val="100000"/>
              </a:lnSpc>
            </a:pPr>
            <a:r>
              <a:rPr lang="en-US" altLang="en-US" sz="2000" dirty="0"/>
              <a:t>finite domains:</a:t>
            </a:r>
          </a:p>
          <a:p>
            <a:pPr lvl="2">
              <a:lnSpc>
                <a:spcPct val="10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100000"/>
              </a:lnSpc>
            </a:pPr>
            <a:r>
              <a:rPr lang="en-US" altLang="en-US" dirty="0"/>
              <a:t>e.g., Boolean CSPs, includes Boolean </a:t>
            </a:r>
            <a:r>
              <a:rPr lang="en-US" altLang="en-US" dirty="0" err="1"/>
              <a:t>satisfiability</a:t>
            </a:r>
            <a:r>
              <a:rPr lang="en-US" altLang="en-US" dirty="0"/>
              <a:t> (NP-complete)</a:t>
            </a:r>
          </a:p>
          <a:p>
            <a:pPr lvl="1">
              <a:lnSpc>
                <a:spcPct val="100000"/>
              </a:lnSpc>
            </a:pPr>
            <a:r>
              <a:rPr lang="en-US" altLang="en-US" sz="2000" dirty="0"/>
              <a:t>infinite domains:</a:t>
            </a:r>
          </a:p>
          <a:p>
            <a:pPr lvl="2">
              <a:lnSpc>
                <a:spcPct val="100000"/>
              </a:lnSpc>
            </a:pPr>
            <a:r>
              <a:rPr lang="en-US" altLang="en-US" dirty="0"/>
              <a:t>integers, strings, etc.</a:t>
            </a:r>
          </a:p>
          <a:p>
            <a:pPr lvl="2">
              <a:lnSpc>
                <a:spcPct val="100000"/>
              </a:lnSpc>
            </a:pPr>
            <a:r>
              <a:rPr lang="en-US" altLang="en-US" dirty="0"/>
              <a:t>e.g., job scheduling, variables are start/end days for each job</a:t>
            </a:r>
          </a:p>
          <a:p>
            <a:pPr lvl="2">
              <a:lnSpc>
                <a:spcPct val="10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endParaRPr lang="en-US" altLang="en-US" i="1" dirty="0"/>
          </a:p>
          <a:p>
            <a:pPr>
              <a:lnSpc>
                <a:spcPct val="100000"/>
              </a:lnSpc>
            </a:pPr>
            <a:r>
              <a:rPr lang="en-US" altLang="en-US" sz="2400" i="1" dirty="0">
                <a:solidFill>
                  <a:schemeClr val="accent2"/>
                </a:solidFill>
              </a:rPr>
              <a:t>Continuous variables</a:t>
            </a:r>
          </a:p>
          <a:p>
            <a:pPr lvl="1">
              <a:lnSpc>
                <a:spcPct val="100000"/>
              </a:lnSpc>
            </a:pPr>
            <a:r>
              <a:rPr lang="en-US" altLang="en-US" sz="2000" dirty="0"/>
              <a:t>e.g., start/end times for Hubble Space Telescope observations</a:t>
            </a:r>
          </a:p>
          <a:p>
            <a:pPr lvl="1">
              <a:lnSpc>
                <a:spcPct val="100000"/>
              </a:lnSpc>
            </a:pPr>
            <a:r>
              <a:rPr lang="en-US" altLang="en-US" sz="2000" dirty="0"/>
              <a:t>linear constraints solvable in polynomial time by linear programming</a:t>
            </a:r>
          </a:p>
        </p:txBody>
      </p:sp>
    </p:spTree>
    <p:extLst>
      <p:ext uri="{BB962C8B-B14F-4D97-AF65-F5344CB8AC3E}">
        <p14:creationId xmlns:p14="http://schemas.microsoft.com/office/powerpoint/2010/main" val="172394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altLang="en-US" dirty="0"/>
              <a:t>Varieties of constraints</a:t>
            </a:r>
          </a:p>
        </p:txBody>
      </p:sp>
      <p:sp>
        <p:nvSpPr>
          <p:cNvPr id="22533" name="Rectangle 3"/>
          <p:cNvSpPr>
            <a:spLocks noGrp="1" noChangeArrowheads="1"/>
          </p:cNvSpPr>
          <p:nvPr>
            <p:ph type="body" idx="1"/>
          </p:nvPr>
        </p:nvSpPr>
        <p:spPr>
          <a:xfrm>
            <a:off x="825761" y="1524000"/>
            <a:ext cx="10971430" cy="4741219"/>
          </a:xfrm>
        </p:spPr>
        <p:txBody>
          <a:bodyPr>
            <a:noAutofit/>
          </a:bodyPr>
          <a:lstStyle/>
          <a:p>
            <a:pPr>
              <a:lnSpc>
                <a:spcPct val="100000"/>
              </a:lnSpc>
            </a:pPr>
            <a:r>
              <a:rPr lang="en-US" altLang="en-US" sz="2400" i="1" dirty="0">
                <a:solidFill>
                  <a:schemeClr val="accent2"/>
                </a:solidFill>
              </a:rPr>
              <a:t>Unary </a:t>
            </a:r>
            <a:r>
              <a:rPr lang="en-US" altLang="en-US" sz="2400" dirty="0"/>
              <a:t>constraints involve a single variable, </a:t>
            </a:r>
          </a:p>
          <a:p>
            <a:pPr lvl="1">
              <a:lnSpc>
                <a:spcPct val="100000"/>
              </a:lnSpc>
            </a:pPr>
            <a:r>
              <a:rPr lang="en-US" altLang="en-US" sz="2000" dirty="0"/>
              <a:t>e.g., SA </a:t>
            </a:r>
            <a:r>
              <a:rPr lang="en-US" altLang="en-US" sz="2000" dirty="0">
                <a:cs typeface="Arial" charset="0"/>
              </a:rPr>
              <a:t>≠</a:t>
            </a:r>
            <a:r>
              <a:rPr lang="en-US" altLang="en-US" sz="2000" dirty="0"/>
              <a:t> green</a:t>
            </a:r>
          </a:p>
          <a:p>
            <a:pPr lvl="1">
              <a:lnSpc>
                <a:spcPct val="100000"/>
              </a:lnSpc>
            </a:pPr>
            <a:endParaRPr lang="en-US" altLang="en-US" sz="1800" dirty="0">
              <a:solidFill>
                <a:schemeClr val="accent2"/>
              </a:solidFill>
            </a:endParaRPr>
          </a:p>
          <a:p>
            <a:pPr>
              <a:lnSpc>
                <a:spcPct val="100000"/>
              </a:lnSpc>
            </a:pPr>
            <a:r>
              <a:rPr lang="en-US" altLang="en-US" sz="2400" i="1" dirty="0">
                <a:solidFill>
                  <a:schemeClr val="accent2"/>
                </a:solidFill>
              </a:rPr>
              <a:t>Binary </a:t>
            </a:r>
            <a:r>
              <a:rPr lang="en-US" altLang="en-US" sz="2400" dirty="0"/>
              <a:t>constraints involve pairs of variables,</a:t>
            </a:r>
          </a:p>
          <a:p>
            <a:pPr lvl="1">
              <a:lnSpc>
                <a:spcPct val="100000"/>
              </a:lnSpc>
            </a:pPr>
            <a:r>
              <a:rPr lang="en-US" altLang="en-US" sz="2000" dirty="0"/>
              <a:t>e.g., SA </a:t>
            </a:r>
            <a:r>
              <a:rPr lang="en-US" altLang="en-US" sz="2000" dirty="0">
                <a:cs typeface="Arial" charset="0"/>
              </a:rPr>
              <a:t>≠</a:t>
            </a:r>
            <a:r>
              <a:rPr lang="en-US" altLang="en-US" sz="2000" dirty="0"/>
              <a:t> WA</a:t>
            </a:r>
          </a:p>
          <a:p>
            <a:pPr lvl="1">
              <a:lnSpc>
                <a:spcPct val="100000"/>
              </a:lnSpc>
            </a:pPr>
            <a:endParaRPr lang="en-US" altLang="en-US" sz="1800" dirty="0"/>
          </a:p>
          <a:p>
            <a:pPr>
              <a:lnSpc>
                <a:spcPct val="100000"/>
              </a:lnSpc>
            </a:pPr>
            <a:r>
              <a:rPr lang="en-US" altLang="en-US" sz="2400" i="1" dirty="0">
                <a:solidFill>
                  <a:schemeClr val="accent2"/>
                </a:solidFill>
              </a:rPr>
              <a:t>Higher-order</a:t>
            </a:r>
            <a:r>
              <a:rPr lang="en-US" altLang="en-US" sz="2400" dirty="0"/>
              <a:t> constraints involve 3 or more variables</a:t>
            </a:r>
          </a:p>
          <a:p>
            <a:pPr lvl="1">
              <a:lnSpc>
                <a:spcPct val="100000"/>
              </a:lnSpc>
            </a:pPr>
            <a:r>
              <a:rPr lang="en-US" altLang="en-US" sz="2000" dirty="0"/>
              <a:t>e.g., crypt-arithmetic column constraints</a:t>
            </a:r>
          </a:p>
          <a:p>
            <a:pPr lvl="1">
              <a:lnSpc>
                <a:spcPct val="100000"/>
              </a:lnSpc>
            </a:pPr>
            <a:endParaRPr lang="en-US" altLang="en-US" sz="1800" dirty="0"/>
          </a:p>
          <a:p>
            <a:pPr>
              <a:lnSpc>
                <a:spcPct val="100000"/>
              </a:lnSpc>
            </a:pPr>
            <a:r>
              <a:rPr lang="en-US" altLang="en-US" sz="2400" i="1" dirty="0">
                <a:solidFill>
                  <a:schemeClr val="accent2"/>
                </a:solidFill>
              </a:rPr>
              <a:t>Preference </a:t>
            </a:r>
            <a:r>
              <a:rPr lang="en-US" altLang="en-US" sz="2400" dirty="0"/>
              <a:t>(soft constraints) e.g. </a:t>
            </a:r>
            <a:r>
              <a:rPr lang="en-US" altLang="en-US" sz="2400" i="1" dirty="0">
                <a:solidFill>
                  <a:schemeClr val="accent2"/>
                </a:solidFill>
              </a:rPr>
              <a:t>red</a:t>
            </a:r>
            <a:r>
              <a:rPr lang="en-US" altLang="en-US" sz="2400" dirty="0">
                <a:solidFill>
                  <a:schemeClr val="accent2"/>
                </a:solidFill>
              </a:rPr>
              <a:t> is better than </a:t>
            </a:r>
            <a:r>
              <a:rPr lang="en-US" altLang="en-US" sz="2400" i="1" dirty="0">
                <a:solidFill>
                  <a:schemeClr val="accent2"/>
                </a:solidFill>
              </a:rPr>
              <a:t>green</a:t>
            </a:r>
            <a:r>
              <a:rPr lang="en-US" altLang="en-US" sz="2400" dirty="0"/>
              <a:t> can be represented by a cost for each variable assignment </a:t>
            </a:r>
          </a:p>
          <a:p>
            <a:pPr lvl="1">
              <a:lnSpc>
                <a:spcPct val="100000"/>
              </a:lnSpc>
            </a:pPr>
            <a:r>
              <a:rPr lang="en-US" altLang="en-US" sz="2000" dirty="0">
                <a:solidFill>
                  <a:schemeClr val="accent2"/>
                </a:solidFill>
              </a:rPr>
              <a:t>Constrained optimization</a:t>
            </a:r>
            <a:r>
              <a:rPr lang="en-US" altLang="en-US" sz="2000" dirty="0"/>
              <a:t> problems.</a:t>
            </a:r>
          </a:p>
        </p:txBody>
      </p:sp>
    </p:spTree>
    <p:extLst>
      <p:ext uri="{BB962C8B-B14F-4D97-AF65-F5344CB8AC3E}">
        <p14:creationId xmlns:p14="http://schemas.microsoft.com/office/powerpoint/2010/main" val="317184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p:txBody>
          <a:bodyPr>
            <a:normAutofit/>
          </a:bodyPr>
          <a:lstStyle/>
          <a:p>
            <a:pPr>
              <a:lnSpc>
                <a:spcPct val="100000"/>
              </a:lnSpc>
            </a:pPr>
            <a:r>
              <a:rPr lang="en-US" altLang="en-US" b="1" dirty="0"/>
              <a:t>A CSP can easily be expressed as a search problem</a:t>
            </a:r>
          </a:p>
          <a:p>
            <a:pPr lvl="1">
              <a:lnSpc>
                <a:spcPct val="100000"/>
              </a:lnSpc>
            </a:pPr>
            <a:r>
              <a:rPr lang="en-US" altLang="en-US" sz="2800" i="1" dirty="0">
                <a:solidFill>
                  <a:schemeClr val="accent2"/>
                </a:solidFill>
              </a:rPr>
              <a:t>Initial State</a:t>
            </a:r>
            <a:r>
              <a:rPr lang="en-US" altLang="en-US" i="1" dirty="0">
                <a:solidFill>
                  <a:schemeClr val="accent2"/>
                </a:solidFill>
              </a:rPr>
              <a:t>: </a:t>
            </a:r>
            <a:r>
              <a:rPr lang="en-US" altLang="en-US" dirty="0"/>
              <a:t>the empty assignment {}.</a:t>
            </a:r>
          </a:p>
          <a:p>
            <a:pPr lvl="1">
              <a:lnSpc>
                <a:spcPct val="100000"/>
              </a:lnSpc>
            </a:pPr>
            <a:r>
              <a:rPr lang="en-US" altLang="en-US" sz="2800" i="1" dirty="0">
                <a:solidFill>
                  <a:schemeClr val="accent2"/>
                </a:solidFill>
              </a:rPr>
              <a:t>Successor function</a:t>
            </a:r>
            <a:r>
              <a:rPr lang="en-US" altLang="en-US" i="1" dirty="0">
                <a:solidFill>
                  <a:schemeClr val="accent2"/>
                </a:solidFill>
              </a:rPr>
              <a:t>: </a:t>
            </a:r>
            <a:r>
              <a:rPr lang="en-US" altLang="en-US" dirty="0"/>
              <a:t>Assign value to any unassigned variable </a:t>
            </a:r>
            <a:r>
              <a:rPr lang="en-US" altLang="en-US" i="1" dirty="0"/>
              <a:t>provided that there is not a constraint conflict</a:t>
            </a:r>
            <a:r>
              <a:rPr lang="en-US" altLang="en-US" dirty="0"/>
              <a:t>.</a:t>
            </a:r>
          </a:p>
          <a:p>
            <a:pPr lvl="1">
              <a:lnSpc>
                <a:spcPct val="100000"/>
              </a:lnSpc>
            </a:pPr>
            <a:r>
              <a:rPr lang="en-US" altLang="en-US" sz="2800" i="1" dirty="0">
                <a:solidFill>
                  <a:schemeClr val="accent2"/>
                </a:solidFill>
              </a:rPr>
              <a:t>Goal test</a:t>
            </a:r>
            <a:r>
              <a:rPr lang="en-US" altLang="en-US" i="1" dirty="0">
                <a:solidFill>
                  <a:schemeClr val="accent2"/>
                </a:solidFill>
              </a:rPr>
              <a:t>: </a:t>
            </a:r>
            <a:r>
              <a:rPr lang="en-US" altLang="en-US" dirty="0"/>
              <a:t>the current assignment is complete.</a:t>
            </a:r>
          </a:p>
          <a:p>
            <a:pPr lvl="1">
              <a:lnSpc>
                <a:spcPct val="100000"/>
              </a:lnSpc>
            </a:pPr>
            <a:r>
              <a:rPr lang="en-US" altLang="en-US" sz="2800" i="1" dirty="0">
                <a:solidFill>
                  <a:schemeClr val="accent2"/>
                </a:solidFill>
              </a:rPr>
              <a:t>Path cost</a:t>
            </a:r>
            <a:r>
              <a:rPr lang="en-US" altLang="en-US" i="1" dirty="0">
                <a:solidFill>
                  <a:schemeClr val="accent2"/>
                </a:solidFill>
              </a:rPr>
              <a:t>: </a:t>
            </a:r>
            <a:r>
              <a:rPr lang="en-US" altLang="en-US" dirty="0"/>
              <a:t>a constant cost for every step.</a:t>
            </a:r>
          </a:p>
          <a:p>
            <a:pPr lvl="1">
              <a:lnSpc>
                <a:spcPct val="100000"/>
              </a:lnSpc>
            </a:pPr>
            <a:endParaRPr lang="en-US" altLang="en-US" dirty="0"/>
          </a:p>
          <a:p>
            <a:pPr>
              <a:lnSpc>
                <a:spcPct val="100000"/>
              </a:lnSpc>
            </a:pPr>
            <a:r>
              <a:rPr lang="en-US" altLang="en-US" sz="2400" b="1" dirty="0"/>
              <a:t>Solution is always found at depth </a:t>
            </a:r>
            <a:r>
              <a:rPr lang="en-US" altLang="en-US" sz="2400" b="1" i="1" dirty="0"/>
              <a:t>n</a:t>
            </a:r>
            <a:r>
              <a:rPr lang="en-US" altLang="en-US" sz="2400" b="1" dirty="0"/>
              <a:t>, for </a:t>
            </a:r>
            <a:r>
              <a:rPr lang="en-US" altLang="en-US" sz="2400" b="1" i="1" dirty="0"/>
              <a:t>n</a:t>
            </a:r>
            <a:r>
              <a:rPr lang="en-US" altLang="en-US" sz="2400" b="1" dirty="0"/>
              <a:t> variables</a:t>
            </a:r>
          </a:p>
          <a:p>
            <a:pPr lvl="1">
              <a:lnSpc>
                <a:spcPct val="100000"/>
              </a:lnSpc>
            </a:pPr>
            <a:r>
              <a:rPr lang="en-US" altLang="en-US" dirty="0"/>
              <a:t>Hence Depth First Search can be used</a:t>
            </a:r>
          </a:p>
        </p:txBody>
      </p:sp>
    </p:spTree>
    <p:extLst>
      <p:ext uri="{BB962C8B-B14F-4D97-AF65-F5344CB8AC3E}">
        <p14:creationId xmlns:p14="http://schemas.microsoft.com/office/powerpoint/2010/main" val="307164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branching factor</a:t>
            </a:r>
          </a:p>
        </p:txBody>
      </p:sp>
      <p:pic>
        <p:nvPicPr>
          <p:cNvPr id="7" name="Picture 6"/>
          <p:cNvPicPr>
            <a:picLocks noChangeAspect="1"/>
          </p:cNvPicPr>
          <p:nvPr/>
        </p:nvPicPr>
        <p:blipFill>
          <a:blip r:embed="rId3"/>
          <a:stretch>
            <a:fillRect/>
          </a:stretch>
        </p:blipFill>
        <p:spPr>
          <a:xfrm>
            <a:off x="1674812" y="3309619"/>
            <a:ext cx="838200" cy="660400"/>
          </a:xfrm>
          <a:prstGeom prst="rect">
            <a:avLst/>
          </a:prstGeom>
        </p:spPr>
      </p:pic>
      <p:pic>
        <p:nvPicPr>
          <p:cNvPr id="8" name="Picture 7"/>
          <p:cNvPicPr>
            <a:picLocks noChangeAspect="1"/>
          </p:cNvPicPr>
          <p:nvPr/>
        </p:nvPicPr>
        <p:blipFill>
          <a:blip r:embed="rId4"/>
          <a:stretch>
            <a:fillRect/>
          </a:stretch>
        </p:blipFill>
        <p:spPr>
          <a:xfrm>
            <a:off x="2665412" y="3292928"/>
            <a:ext cx="838200" cy="660400"/>
          </a:xfrm>
          <a:prstGeom prst="rect">
            <a:avLst/>
          </a:prstGeom>
        </p:spPr>
      </p:pic>
      <p:pic>
        <p:nvPicPr>
          <p:cNvPr id="9" name="Picture 8"/>
          <p:cNvPicPr>
            <a:picLocks noChangeAspect="1"/>
          </p:cNvPicPr>
          <p:nvPr/>
        </p:nvPicPr>
        <p:blipFill>
          <a:blip r:embed="rId5"/>
          <a:stretch>
            <a:fillRect/>
          </a:stretch>
        </p:blipFill>
        <p:spPr>
          <a:xfrm>
            <a:off x="3656012" y="3309619"/>
            <a:ext cx="838200" cy="660400"/>
          </a:xfrm>
          <a:prstGeom prst="rect">
            <a:avLst/>
          </a:prstGeom>
        </p:spPr>
      </p:pic>
      <p:grpSp>
        <p:nvGrpSpPr>
          <p:cNvPr id="11" name="Group 10"/>
          <p:cNvGrpSpPr/>
          <p:nvPr/>
        </p:nvGrpSpPr>
        <p:grpSpPr>
          <a:xfrm>
            <a:off x="5694362"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4646613"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5617638" y="3268911"/>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6710362"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7008812"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
        <p:nvSpPr>
          <p:cNvPr id="25" name="Rectangle 24"/>
          <p:cNvSpPr/>
          <p:nvPr/>
        </p:nvSpPr>
        <p:spPr bwMode="auto">
          <a:xfrm>
            <a:off x="7046387" y="3497582"/>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grpSp>
        <p:nvGrpSpPr>
          <p:cNvPr id="29" name="Group 28"/>
          <p:cNvGrpSpPr/>
          <p:nvPr/>
        </p:nvGrpSpPr>
        <p:grpSpPr>
          <a:xfrm>
            <a:off x="7754054"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8685212"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9904651"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a:t>…</a:t>
            </a:r>
            <a:endParaRPr lang="en-US" sz="2200" dirty="0"/>
          </a:p>
        </p:txBody>
      </p:sp>
      <p:cxnSp>
        <p:nvCxnSpPr>
          <p:cNvPr id="34" name="Straight Arrow Connector 33"/>
          <p:cNvCxnSpPr>
            <a:endCxn id="7" idx="0"/>
          </p:cNvCxnSpPr>
          <p:nvPr/>
        </p:nvCxnSpPr>
        <p:spPr bwMode="auto">
          <a:xfrm flipH="1">
            <a:off x="2093912"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3389313"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4075113" y="2087819"/>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5250388"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6094412" y="2184401"/>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6094412" y="2184401"/>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6342063" y="2324101"/>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6342062"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6531925" y="2109654"/>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1085313" y="4498400"/>
            <a:ext cx="7620000" cy="175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dirty="0">
                <a:solidFill>
                  <a:schemeClr val="accent2"/>
                </a:solidFill>
              </a:rPr>
              <a:t>n</a:t>
            </a:r>
            <a:r>
              <a:rPr lang="en-US" altLang="en-US" sz="2000" dirty="0"/>
              <a:t> variables of domain size </a:t>
            </a:r>
            <a:r>
              <a:rPr lang="en-US" altLang="en-US" sz="2000" dirty="0">
                <a:solidFill>
                  <a:schemeClr val="accent2"/>
                </a:solidFill>
              </a:rPr>
              <a:t>d </a:t>
            </a:r>
          </a:p>
          <a:p>
            <a:pPr>
              <a:lnSpc>
                <a:spcPct val="80000"/>
              </a:lnSpc>
            </a:pPr>
            <a:r>
              <a:rPr lang="en-US" altLang="en-US" sz="2000" dirty="0"/>
              <a:t>Branching factor at the root is </a:t>
            </a:r>
            <a:r>
              <a:rPr lang="en-US" altLang="en-US" sz="2000" dirty="0">
                <a:solidFill>
                  <a:schemeClr val="accent2"/>
                </a:solidFill>
              </a:rPr>
              <a:t>n*d</a:t>
            </a:r>
          </a:p>
          <a:p>
            <a:pPr>
              <a:lnSpc>
                <a:spcPct val="80000"/>
              </a:lnSpc>
            </a:pPr>
            <a:r>
              <a:rPr lang="en-US" altLang="en-US" sz="2000" dirty="0"/>
              <a:t>Branching factor at next level is </a:t>
            </a:r>
            <a:r>
              <a:rPr lang="en-US" altLang="en-US" sz="2000" dirty="0">
                <a:solidFill>
                  <a:schemeClr val="accent2"/>
                </a:solidFill>
              </a:rPr>
              <a:t>(n-1)*d</a:t>
            </a:r>
          </a:p>
          <a:p>
            <a:pPr>
              <a:lnSpc>
                <a:spcPct val="80000"/>
              </a:lnSpc>
            </a:pPr>
            <a:r>
              <a:rPr lang="en-US" altLang="en-US" sz="2000" dirty="0">
                <a:solidFill>
                  <a:schemeClr val="accent2"/>
                </a:solidFill>
              </a:rPr>
              <a:t>Tree has n!*</a:t>
            </a:r>
            <a:r>
              <a:rPr lang="en-US" altLang="en-US" sz="2000" dirty="0" err="1">
                <a:solidFill>
                  <a:schemeClr val="accent2"/>
                </a:solidFill>
              </a:rPr>
              <a:t>d</a:t>
            </a:r>
            <a:r>
              <a:rPr lang="en-US" altLang="en-US" sz="2000" baseline="30000" dirty="0" err="1">
                <a:solidFill>
                  <a:schemeClr val="accent2"/>
                </a:solidFill>
              </a:rPr>
              <a:t>n</a:t>
            </a:r>
            <a:r>
              <a:rPr lang="en-US" altLang="en-US" sz="2000" dirty="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branching factor</a:t>
            </a:r>
          </a:p>
        </p:txBody>
      </p:sp>
      <p:sp>
        <p:nvSpPr>
          <p:cNvPr id="25605" name="Rectangle 3"/>
          <p:cNvSpPr>
            <a:spLocks noGrp="1" noChangeArrowheads="1"/>
          </p:cNvSpPr>
          <p:nvPr>
            <p:ph type="body" idx="1"/>
          </p:nvPr>
        </p:nvSpPr>
        <p:spPr>
          <a:xfrm>
            <a:off x="837982" y="3784600"/>
            <a:ext cx="10512862" cy="2844800"/>
          </a:xfrm>
        </p:spPr>
        <p:txBody>
          <a:bodyPr>
            <a:normAutofit lnSpcReduction="10000"/>
          </a:bodyPr>
          <a:lstStyle/>
          <a:p>
            <a:pPr>
              <a:lnSpc>
                <a:spcPct val="80000"/>
              </a:lnSpc>
            </a:pPr>
            <a:r>
              <a:rPr lang="en-US" altLang="en-US" sz="2400" b="1" dirty="0"/>
              <a:t>The variable assignments are </a:t>
            </a:r>
            <a:r>
              <a:rPr lang="en-US" altLang="en-US" sz="2400" i="1" dirty="0">
                <a:solidFill>
                  <a:schemeClr val="accent2"/>
                </a:solidFill>
              </a:rPr>
              <a:t>commutative</a:t>
            </a:r>
            <a:endParaRPr lang="en-US" altLang="en-US" sz="2400" dirty="0"/>
          </a:p>
          <a:p>
            <a:pPr lvl="1">
              <a:lnSpc>
                <a:spcPct val="80000"/>
              </a:lnSpc>
            </a:pPr>
            <a:r>
              <a:rPr lang="en-US" altLang="en-US" sz="2000" dirty="0" err="1"/>
              <a:t>Eg</a:t>
            </a:r>
            <a:r>
              <a:rPr lang="en-US" altLang="en-US" sz="2000" dirty="0"/>
              <a:t> </a:t>
            </a:r>
            <a:r>
              <a:rPr lang="en-US" altLang="en-US" sz="2000" i="1" dirty="0">
                <a:solidFill>
                  <a:schemeClr val="accent2"/>
                </a:solidFill>
              </a:rPr>
              <a:t>[ step 1: </a:t>
            </a:r>
            <a:r>
              <a:rPr lang="en-US" altLang="en-US" sz="2000" b="1" i="1" dirty="0">
                <a:solidFill>
                  <a:schemeClr val="accent2"/>
                </a:solidFill>
              </a:rPr>
              <a:t>WA = red</a:t>
            </a:r>
            <a:r>
              <a:rPr lang="en-US" altLang="en-US" sz="2000" i="1" dirty="0">
                <a:solidFill>
                  <a:schemeClr val="accent2"/>
                </a:solidFill>
              </a:rPr>
              <a:t>; step 2: </a:t>
            </a:r>
            <a:r>
              <a:rPr lang="en-US" altLang="en-US" sz="2000" b="1" i="1" dirty="0">
                <a:solidFill>
                  <a:schemeClr val="accent2"/>
                </a:solidFill>
              </a:rPr>
              <a:t>NT = green</a:t>
            </a:r>
            <a:r>
              <a:rPr lang="en-US" altLang="en-US" sz="2000" i="1" dirty="0">
                <a:solidFill>
                  <a:schemeClr val="accent2"/>
                </a:solidFill>
              </a:rPr>
              <a:t> ] </a:t>
            </a:r>
            <a:br>
              <a:rPr lang="en-US" altLang="en-US" sz="2000" i="1" dirty="0">
                <a:solidFill>
                  <a:schemeClr val="accent2"/>
                </a:solidFill>
              </a:rPr>
            </a:br>
            <a:r>
              <a:rPr lang="en-US" altLang="en-US" sz="2000" dirty="0"/>
              <a:t>equivalent to  </a:t>
            </a:r>
            <a:r>
              <a:rPr lang="en-US" altLang="en-US" sz="2000" i="1" dirty="0">
                <a:solidFill>
                  <a:schemeClr val="accent2"/>
                </a:solidFill>
              </a:rPr>
              <a:t>[ step 1: </a:t>
            </a:r>
            <a:r>
              <a:rPr lang="en-US" altLang="en-US" sz="2000" b="1" i="1" dirty="0">
                <a:solidFill>
                  <a:schemeClr val="accent2"/>
                </a:solidFill>
              </a:rPr>
              <a:t>NT = green</a:t>
            </a:r>
            <a:r>
              <a:rPr lang="en-US" altLang="en-US" sz="2000" i="1" dirty="0">
                <a:solidFill>
                  <a:schemeClr val="accent2"/>
                </a:solidFill>
              </a:rPr>
              <a:t>; step 2: </a:t>
            </a:r>
            <a:r>
              <a:rPr lang="en-US" altLang="en-US" sz="2000" b="1" i="1" dirty="0">
                <a:solidFill>
                  <a:schemeClr val="accent2"/>
                </a:solidFill>
              </a:rPr>
              <a:t>WA = red</a:t>
            </a:r>
            <a:r>
              <a:rPr lang="en-US" altLang="en-US" sz="2000" i="1" dirty="0">
                <a:solidFill>
                  <a:schemeClr val="accent2"/>
                </a:solidFill>
              </a:rPr>
              <a:t> ]</a:t>
            </a:r>
          </a:p>
          <a:p>
            <a:pPr lvl="1">
              <a:lnSpc>
                <a:spcPct val="80000"/>
              </a:lnSpc>
            </a:pPr>
            <a:r>
              <a:rPr lang="en-US" altLang="en-US" sz="2000" dirty="0"/>
              <a:t>Therefore, a </a:t>
            </a:r>
            <a:r>
              <a:rPr lang="en-US" altLang="en-US" sz="2000" i="1" dirty="0">
                <a:solidFill>
                  <a:schemeClr val="accent2"/>
                </a:solidFill>
              </a:rPr>
              <a:t>tree search, </a:t>
            </a:r>
            <a:r>
              <a:rPr lang="en-US" altLang="en-US" sz="2000" dirty="0"/>
              <a:t>not a </a:t>
            </a:r>
            <a:r>
              <a:rPr lang="en-US" altLang="en-US" sz="2000" i="1" dirty="0">
                <a:solidFill>
                  <a:schemeClr val="accent2"/>
                </a:solidFill>
              </a:rPr>
              <a:t>graph search</a:t>
            </a:r>
          </a:p>
          <a:p>
            <a:pPr>
              <a:lnSpc>
                <a:spcPct val="80000"/>
              </a:lnSpc>
            </a:pPr>
            <a:endParaRPr lang="en-US" altLang="en-US" sz="2400" dirty="0"/>
          </a:p>
          <a:p>
            <a:pPr>
              <a:lnSpc>
                <a:spcPct val="80000"/>
              </a:lnSpc>
            </a:pPr>
            <a:r>
              <a:rPr lang="en-US" altLang="en-US" sz="2400" b="1" dirty="0"/>
              <a:t>Only need to consider assignments to a single variable at each node</a:t>
            </a:r>
          </a:p>
          <a:p>
            <a:pPr lvl="1">
              <a:lnSpc>
                <a:spcPct val="80000"/>
              </a:lnSpc>
            </a:pPr>
            <a:r>
              <a:rPr lang="en-US" altLang="en-US" sz="2800" i="1" dirty="0">
                <a:solidFill>
                  <a:schemeClr val="accent2"/>
                </a:solidFill>
              </a:rPr>
              <a:t>b = d</a:t>
            </a:r>
            <a:r>
              <a:rPr lang="en-US" altLang="en-US" sz="1600" i="1" dirty="0">
                <a:solidFill>
                  <a:schemeClr val="accent2"/>
                </a:solidFill>
              </a:rPr>
              <a:t>  </a:t>
            </a:r>
            <a:r>
              <a:rPr lang="en-US" altLang="en-US" sz="2800" dirty="0"/>
              <a:t>and there are </a:t>
            </a:r>
            <a:r>
              <a:rPr lang="en-US" altLang="en-US" sz="2800" i="1" dirty="0" err="1">
                <a:solidFill>
                  <a:schemeClr val="accent2"/>
                </a:solidFill>
              </a:rPr>
              <a:t>d</a:t>
            </a:r>
            <a:r>
              <a:rPr lang="en-US" altLang="en-US" sz="2800" i="1" baseline="30000" dirty="0" err="1">
                <a:solidFill>
                  <a:schemeClr val="accent2"/>
                </a:solidFill>
              </a:rPr>
              <a:t>n</a:t>
            </a:r>
            <a:r>
              <a:rPr lang="en-US" altLang="en-US" sz="2800" dirty="0"/>
              <a:t> leaves </a:t>
            </a:r>
            <a:r>
              <a:rPr lang="en-US" altLang="en-US" sz="2800" i="1" dirty="0"/>
              <a:t>(n variables, domain size d )</a:t>
            </a:r>
          </a:p>
          <a:p>
            <a:pPr lvl="1">
              <a:lnSpc>
                <a:spcPct val="80000"/>
              </a:lnSpc>
            </a:pPr>
            <a:endParaRPr lang="en-US" altLang="en-US" sz="2800" dirty="0"/>
          </a:p>
          <a:p>
            <a:pPr>
              <a:lnSpc>
                <a:spcPct val="80000"/>
              </a:lnSpc>
            </a:pPr>
            <a:endParaRPr lang="en-US" altLang="en-US" sz="2400" dirty="0"/>
          </a:p>
          <a:p>
            <a:pPr lvl="1">
              <a:lnSpc>
                <a:spcPct val="80000"/>
              </a:lnSpc>
            </a:pPr>
            <a:endParaRPr lang="en-US" altLang="en-US" sz="2000" dirty="0"/>
          </a:p>
        </p:txBody>
      </p:sp>
      <p:pic>
        <p:nvPicPr>
          <p:cNvPr id="2" name="Picture 1"/>
          <p:cNvPicPr>
            <a:picLocks noChangeAspect="1"/>
          </p:cNvPicPr>
          <p:nvPr/>
        </p:nvPicPr>
        <p:blipFill>
          <a:blip r:embed="rId3"/>
          <a:stretch>
            <a:fillRect/>
          </a:stretch>
        </p:blipFill>
        <p:spPr>
          <a:xfrm>
            <a:off x="4265612"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b="1" dirty="0"/>
              <a:t>Depth-first search for CSPs with single-variable assignments is called </a:t>
            </a:r>
            <a:r>
              <a:rPr lang="en-US" altLang="en-US" sz="2000" b="1" i="1" dirty="0">
                <a:solidFill>
                  <a:schemeClr val="accent2"/>
                </a:solidFill>
              </a:rPr>
              <a:t>backtracking </a:t>
            </a:r>
            <a:r>
              <a:rPr lang="en-US" altLang="en-US" sz="2000" b="1" dirty="0"/>
              <a:t>search</a:t>
            </a:r>
          </a:p>
          <a:p>
            <a:pPr>
              <a:lnSpc>
                <a:spcPct val="100000"/>
              </a:lnSpc>
            </a:pPr>
            <a:r>
              <a:rPr lang="en-US" altLang="en-US" sz="2000" b="1" dirty="0"/>
              <a:t>The term backtracking search is used for a depth-first search that chooses values for  one variable at a time and backtracks when a variable has no legal values left to assign. </a:t>
            </a:r>
          </a:p>
          <a:p>
            <a:pPr>
              <a:lnSpc>
                <a:spcPct val="100000"/>
              </a:lnSpc>
            </a:pPr>
            <a:r>
              <a:rPr lang="en-US" altLang="en-US" sz="2000" b="1" dirty="0"/>
              <a:t>Backtracking search is the basic </a:t>
            </a:r>
            <a:r>
              <a:rPr lang="en-US" altLang="en-US" sz="2000" b="1" i="1" dirty="0"/>
              <a:t>uninformed</a:t>
            </a:r>
            <a:r>
              <a:rPr lang="en-US" altLang="en-US" sz="2000" b="1" dirty="0"/>
              <a:t> algorithm for CSPs</a:t>
            </a:r>
          </a:p>
          <a:p>
            <a:pPr>
              <a:lnSpc>
                <a:spcPct val="100000"/>
              </a:lnSpc>
            </a:pPr>
            <a:endParaRPr lang="en-US" altLang="en-US" sz="2000" b="1" dirty="0"/>
          </a:p>
          <a:p>
            <a:pPr>
              <a:lnSpc>
                <a:spcPct val="100000"/>
              </a:lnSpc>
            </a:pPr>
            <a:endParaRPr lang="en-US" altLang="en-US" sz="2000" b="1" dirty="0"/>
          </a:p>
        </p:txBody>
      </p:sp>
    </p:spTree>
    <p:extLst>
      <p:ext uri="{BB962C8B-B14F-4D97-AF65-F5344CB8AC3E}">
        <p14:creationId xmlns:p14="http://schemas.microsoft.com/office/powerpoint/2010/main" val="214610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type="body" idx="4294967295"/>
          </p:nvPr>
        </p:nvSpPr>
        <p:spPr>
          <a:xfrm>
            <a:off x="400050" y="962025"/>
            <a:ext cx="10552113" cy="4106863"/>
          </a:xfrm>
        </p:spPr>
        <p:txBody>
          <a:bodyPr>
            <a:noAutofit/>
          </a:bodyPr>
          <a:lstStyle/>
          <a:p>
            <a:pPr eaLnBrk="1" hangingPunct="1"/>
            <a:r>
              <a:rPr lang="en-US" sz="2000" b="1" dirty="0"/>
              <a:t>Assumptions about the world: a single agent, deterministic actions, fully observed state, discrete state space</a:t>
            </a:r>
          </a:p>
          <a:p>
            <a:pPr lvl="1"/>
            <a:endParaRPr lang="en-US" sz="2000" dirty="0"/>
          </a:p>
          <a:p>
            <a:pPr eaLnBrk="1" hangingPunct="1"/>
            <a:r>
              <a:rPr lang="en-US" sz="2000" b="1" dirty="0"/>
              <a:t>Planning: sequences of actions</a:t>
            </a:r>
          </a:p>
          <a:p>
            <a:pPr lvl="1" eaLnBrk="1" hangingPunct="1"/>
            <a:r>
              <a:rPr lang="en-US" sz="2000" dirty="0"/>
              <a:t>The path to the goal is the important thing</a:t>
            </a:r>
          </a:p>
          <a:p>
            <a:pPr lvl="1" eaLnBrk="1" hangingPunct="1"/>
            <a:r>
              <a:rPr lang="en-US" sz="2000" dirty="0"/>
              <a:t>Paths have various costs, depths</a:t>
            </a:r>
          </a:p>
          <a:p>
            <a:pPr lvl="1" eaLnBrk="1" hangingPunct="1"/>
            <a:r>
              <a:rPr lang="en-US" sz="2000" dirty="0"/>
              <a:t>Heuristics give problem-specific guidance</a:t>
            </a:r>
          </a:p>
          <a:p>
            <a:pPr lvl="1" eaLnBrk="1" hangingPunct="1"/>
            <a:endParaRPr lang="en-US" sz="2000" dirty="0"/>
          </a:p>
          <a:p>
            <a:pPr eaLnBrk="1" hangingPunct="1"/>
            <a:r>
              <a:rPr lang="en-US" sz="2000" b="1" dirty="0"/>
              <a:t>Identification: assignments to variables</a:t>
            </a:r>
          </a:p>
          <a:p>
            <a:pPr lvl="1" eaLnBrk="1" hangingPunct="1"/>
            <a:r>
              <a:rPr lang="en-US" sz="2000" dirty="0"/>
              <a:t>The goal itself is important, not the path</a:t>
            </a:r>
          </a:p>
          <a:p>
            <a:pPr lvl="1" eaLnBrk="1" hangingPunct="1"/>
            <a:r>
              <a:rPr lang="en-US" sz="2000" dirty="0"/>
              <a:t>All paths at the same depth (for some formulations)</a:t>
            </a:r>
          </a:p>
          <a:p>
            <a:pPr lvl="1" eaLnBrk="1" hangingPunct="1"/>
            <a:r>
              <a:rPr lang="en-US" sz="2000" dirty="0"/>
              <a:t>CSPs are specialized for identification problems</a:t>
            </a:r>
          </a:p>
        </p:txBody>
      </p:sp>
      <p:sp>
        <p:nvSpPr>
          <p:cNvPr id="6" name="Text Placeholder 5">
            <a:extLst>
              <a:ext uri="{FF2B5EF4-FFF2-40B4-BE49-F238E27FC236}">
                <a16:creationId xmlns:a16="http://schemas.microsoft.com/office/drawing/2014/main" id="{22B88E53-DFC4-7F46-B447-527D0C83D0A6}"/>
              </a:ext>
            </a:extLst>
          </p:cNvPr>
          <p:cNvSpPr>
            <a:spLocks noGrp="1"/>
          </p:cNvSpPr>
          <p:nvPr>
            <p:ph type="body" idx="4294967295"/>
          </p:nvPr>
        </p:nvSpPr>
        <p:spPr>
          <a:xfrm>
            <a:off x="393971" y="311152"/>
            <a:ext cx="10552451" cy="651000"/>
          </a:xfrm>
        </p:spPr>
        <p:txBody>
          <a:bodyPr>
            <a:noAutofit/>
          </a:bodyPr>
          <a:lstStyle/>
          <a:p>
            <a:pPr marL="50800" indent="0">
              <a:buNone/>
            </a:pPr>
            <a:r>
              <a:rPr lang="en-US" sz="3400" dirty="0"/>
              <a:t>What is Search For?</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131" y="2144778"/>
            <a:ext cx="3251713" cy="20574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959941" y="3954528"/>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5476"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Rectangle 11"/>
          <p:cNvSpPr/>
          <p:nvPr/>
        </p:nvSpPr>
        <p:spPr bwMode="auto">
          <a:xfrm>
            <a:off x="3357936"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3" name="Rectangle 12"/>
          <p:cNvSpPr/>
          <p:nvPr/>
        </p:nvSpPr>
        <p:spPr bwMode="auto">
          <a:xfrm>
            <a:off x="2741613" y="3262310"/>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4" name="Rectangle 13"/>
          <p:cNvSpPr/>
          <p:nvPr/>
        </p:nvSpPr>
        <p:spPr bwMode="auto">
          <a:xfrm>
            <a:off x="2132013"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65476"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dirty="0"/>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7" name="Straight Arrow Connector 6"/>
          <p:cNvCxnSpPr/>
          <p:nvPr/>
        </p:nvCxnSpPr>
        <p:spPr bwMode="auto">
          <a:xfrm flipH="1">
            <a:off x="2877344"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2347540"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altLang="en-US" sz="3400" dirty="0"/>
              <a:t>Idea 2: Improving backtracking efficiency</a:t>
            </a:r>
          </a:p>
        </p:txBody>
      </p:sp>
      <p:sp>
        <p:nvSpPr>
          <p:cNvPr id="31749" name="Rectangle 3"/>
          <p:cNvSpPr>
            <a:spLocks noGrp="1" noChangeArrowheads="1"/>
          </p:cNvSpPr>
          <p:nvPr>
            <p:ph type="body" idx="1"/>
          </p:nvPr>
        </p:nvSpPr>
        <p:spPr/>
        <p:txBody>
          <a:bodyPr>
            <a:normAutofit/>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414578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26</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1453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27</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41820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28</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573094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a:xfrm>
            <a:off x="837982" y="1676400"/>
            <a:ext cx="10512862" cy="4698230"/>
          </a:xfrm>
        </p:spPr>
        <p:txBody>
          <a:bodyPr>
            <a:normAutofit lnSpcReduction="10000"/>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29</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59899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type="body" idx="1"/>
          </p:nvPr>
        </p:nvSpPr>
        <p:spPr>
          <a:xfrm>
            <a:off x="837982" y="1751654"/>
            <a:ext cx="10742830" cy="4268146"/>
          </a:xfrm>
        </p:spPr>
        <p:txBody>
          <a:bodyPr>
            <a:normAutofit lnSpcReduction="10000"/>
          </a:bodyPr>
          <a:lstStyle/>
          <a:p>
            <a:r>
              <a:rPr lang="en-US" b="1" dirty="0"/>
              <a:t>Represent the </a:t>
            </a:r>
            <a:r>
              <a:rPr lang="en-US" b="1" i="1" dirty="0">
                <a:solidFill>
                  <a:srgbClr val="C00000"/>
                </a:solidFill>
              </a:rPr>
              <a:t>constraints</a:t>
            </a:r>
            <a:r>
              <a:rPr lang="en-US" b="1" i="1" dirty="0"/>
              <a:t> </a:t>
            </a:r>
            <a:r>
              <a:rPr lang="en-US" b="1" dirty="0"/>
              <a:t>that solutions must satisfy in a uniform </a:t>
            </a:r>
            <a:r>
              <a:rPr lang="en-US" b="1" i="1" dirty="0">
                <a:solidFill>
                  <a:srgbClr val="C00000"/>
                </a:solidFill>
              </a:rPr>
              <a:t>declarative</a:t>
            </a:r>
            <a:r>
              <a:rPr lang="en-US" b="1" i="1" dirty="0"/>
              <a:t> </a:t>
            </a:r>
            <a:r>
              <a:rPr lang="en-US" b="1" dirty="0"/>
              <a:t>language</a:t>
            </a:r>
          </a:p>
          <a:p>
            <a:r>
              <a:rPr lang="en-US" b="1" dirty="0"/>
              <a:t>Find solutions by </a:t>
            </a:r>
            <a:r>
              <a:rPr lang="en-US" b="1" i="1" dirty="0">
                <a:solidFill>
                  <a:srgbClr val="C00000"/>
                </a:solidFill>
              </a:rPr>
              <a:t>GENERAL</a:t>
            </a:r>
            <a:r>
              <a:rPr lang="en-US" b="1" dirty="0"/>
              <a:t> </a:t>
            </a:r>
            <a:r>
              <a:rPr lang="en-US" b="1" i="1" dirty="0">
                <a:solidFill>
                  <a:srgbClr val="C00000"/>
                </a:solidFill>
              </a:rPr>
              <a:t>PURPOSE</a:t>
            </a:r>
            <a:r>
              <a:rPr lang="en-US" b="1" dirty="0"/>
              <a:t> search algorithms with no changes from problem to problem</a:t>
            </a:r>
          </a:p>
          <a:p>
            <a:pPr lvl="1"/>
            <a:r>
              <a:rPr lang="en-US" dirty="0"/>
              <a:t>No hand-built transition functions</a:t>
            </a:r>
          </a:p>
          <a:p>
            <a:pPr lvl="1"/>
            <a:r>
              <a:rPr lang="en-US" dirty="0"/>
              <a:t>No hand-built heuristics</a:t>
            </a:r>
          </a:p>
          <a:p>
            <a:pPr lvl="1"/>
            <a:endParaRPr lang="en-US" dirty="0"/>
          </a:p>
          <a:p>
            <a:r>
              <a:rPr lang="en-US" b="1" dirty="0"/>
              <a:t>Just specify the problem in a formal declarative language, and a general-purpose algorithm does everything else!</a:t>
            </a:r>
          </a:p>
          <a:p>
            <a:pPr lvl="1"/>
            <a:endParaRPr lang="en-US" dirty="0"/>
          </a:p>
        </p:txBody>
      </p:sp>
    </p:spTree>
    <p:extLst>
      <p:ext uri="{BB962C8B-B14F-4D97-AF65-F5344CB8AC3E}">
        <p14:creationId xmlns:p14="http://schemas.microsoft.com/office/powerpoint/2010/main" val="2785261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altLang="en-US"/>
              <a:t>Example: 4-Queens Problem</a:t>
            </a:r>
          </a:p>
        </p:txBody>
      </p:sp>
      <p:sp>
        <p:nvSpPr>
          <p:cNvPr id="4096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a:pPr>
                <a:spcBef>
                  <a:spcPct val="0"/>
                </a:spcBef>
                <a:buClrTx/>
                <a:buSzTx/>
                <a:buFontTx/>
                <a:buNone/>
              </a:pPr>
              <a:t>30</a:t>
            </a:fld>
            <a:endParaRPr lang="en-US" altLang="en-US" sz="1400" b="0"/>
          </a:p>
        </p:txBody>
      </p:sp>
      <p:grpSp>
        <p:nvGrpSpPr>
          <p:cNvPr id="40966" name="Group 22"/>
          <p:cNvGrpSpPr>
            <a:grpSpLocks/>
          </p:cNvGrpSpPr>
          <p:nvPr/>
        </p:nvGrpSpPr>
        <p:grpSpPr bwMode="auto">
          <a:xfrm>
            <a:off x="5789612"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solidFill>
                      <a:srgbClr val="FF3300"/>
                    </a:solidFill>
                    <a:latin typeface="Tahoma" charset="0"/>
                  </a:rPr>
                  <a:t>X1</a:t>
                </a:r>
              </a:p>
              <a:p>
                <a:pPr algn="ctr" eaLnBrk="1" hangingPunct="1">
                  <a:spcBef>
                    <a:spcPct val="0"/>
                  </a:spcBef>
                  <a:buClrTx/>
                  <a:buSzTx/>
                  <a:buFontTx/>
                  <a:buNone/>
                </a:pPr>
                <a:r>
                  <a:rPr lang="en-US" altLang="en-US" b="0" dirty="0">
                    <a:latin typeface="Tahoma" charset="0"/>
                  </a:rPr>
                  <a:t>{</a:t>
                </a:r>
                <a:r>
                  <a:rPr lang="en-US" altLang="en-US" b="0" dirty="0">
                    <a:solidFill>
                      <a:srgbClr val="FF3300"/>
                    </a:solidFill>
                    <a:latin typeface="Tahoma" charset="0"/>
                  </a:rPr>
                  <a:t>1</a:t>
                </a:r>
                <a:r>
                  <a:rPr lang="en-US" altLang="en-US" b="0" dirty="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 name="TextBox 1"/>
          <p:cNvSpPr txBox="1"/>
          <p:nvPr/>
        </p:nvSpPr>
        <p:spPr>
          <a:xfrm>
            <a:off x="5484812" y="5715000"/>
            <a:ext cx="43434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grpSp>
        <p:nvGrpSpPr>
          <p:cNvPr id="147" name="Group 3">
            <a:extLst>
              <a:ext uri="{FF2B5EF4-FFF2-40B4-BE49-F238E27FC236}">
                <a16:creationId xmlns:a16="http://schemas.microsoft.com/office/drawing/2014/main" id="{5358E547-89A4-B44B-878B-5AEC332D0B60}"/>
              </a:ext>
            </a:extLst>
          </p:cNvPr>
          <p:cNvGrpSpPr>
            <a:grpSpLocks/>
          </p:cNvGrpSpPr>
          <p:nvPr/>
        </p:nvGrpSpPr>
        <p:grpSpPr bwMode="auto">
          <a:xfrm>
            <a:off x="2743200" y="2670048"/>
            <a:ext cx="2133600" cy="2209800"/>
            <a:chOff x="768" y="1680"/>
            <a:chExt cx="1344" cy="1392"/>
          </a:xfrm>
        </p:grpSpPr>
        <p:grpSp>
          <p:nvGrpSpPr>
            <p:cNvPr id="148" name="Group 4">
              <a:extLst>
                <a:ext uri="{FF2B5EF4-FFF2-40B4-BE49-F238E27FC236}">
                  <a16:creationId xmlns:a16="http://schemas.microsoft.com/office/drawing/2014/main" id="{E25720E3-00F5-4C4B-AD89-A4C0FD8397B7}"/>
                </a:ext>
              </a:extLst>
            </p:cNvPr>
            <p:cNvGrpSpPr>
              <a:grpSpLocks/>
            </p:cNvGrpSpPr>
            <p:nvPr/>
          </p:nvGrpSpPr>
          <p:grpSpPr bwMode="auto">
            <a:xfrm>
              <a:off x="960" y="1920"/>
              <a:ext cx="1152" cy="1152"/>
              <a:chOff x="576" y="1728"/>
              <a:chExt cx="1152" cy="1152"/>
            </a:xfrm>
          </p:grpSpPr>
          <p:sp>
            <p:nvSpPr>
              <p:cNvPr id="157" name="Rectangle 5">
                <a:extLst>
                  <a:ext uri="{FF2B5EF4-FFF2-40B4-BE49-F238E27FC236}">
                    <a16:creationId xmlns:a16="http://schemas.microsoft.com/office/drawing/2014/main" id="{8C556A07-066F-BF4A-A673-45466EE483F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8" name="Rectangle 6">
                <a:extLst>
                  <a:ext uri="{FF2B5EF4-FFF2-40B4-BE49-F238E27FC236}">
                    <a16:creationId xmlns:a16="http://schemas.microsoft.com/office/drawing/2014/main" id="{69D0A393-5490-7A42-A743-F5FB200C0DC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9" name="Rectangle 7">
                <a:extLst>
                  <a:ext uri="{FF2B5EF4-FFF2-40B4-BE49-F238E27FC236}">
                    <a16:creationId xmlns:a16="http://schemas.microsoft.com/office/drawing/2014/main" id="{B5207F53-BE48-BD4E-A121-77D2FA772B5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0" name="Rectangle 8">
                <a:extLst>
                  <a:ext uri="{FF2B5EF4-FFF2-40B4-BE49-F238E27FC236}">
                    <a16:creationId xmlns:a16="http://schemas.microsoft.com/office/drawing/2014/main" id="{5FE86D5B-5930-D142-9BE7-1AD105A2C64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1" name="Rectangle 9">
                <a:extLst>
                  <a:ext uri="{FF2B5EF4-FFF2-40B4-BE49-F238E27FC236}">
                    <a16:creationId xmlns:a16="http://schemas.microsoft.com/office/drawing/2014/main" id="{26D0E0D3-F234-4046-8FEA-6A31D612ABD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2" name="Rectangle 10">
                <a:extLst>
                  <a:ext uri="{FF2B5EF4-FFF2-40B4-BE49-F238E27FC236}">
                    <a16:creationId xmlns:a16="http://schemas.microsoft.com/office/drawing/2014/main" id="{F28CBD8F-FE2B-CB43-A52D-5AA5B52156F9}"/>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3" name="Rectangle 11">
                <a:extLst>
                  <a:ext uri="{FF2B5EF4-FFF2-40B4-BE49-F238E27FC236}">
                    <a16:creationId xmlns:a16="http://schemas.microsoft.com/office/drawing/2014/main" id="{C23F5CBC-EF93-6747-994B-CD664B2EAC7D}"/>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4" name="Rectangle 12">
                <a:extLst>
                  <a:ext uri="{FF2B5EF4-FFF2-40B4-BE49-F238E27FC236}">
                    <a16:creationId xmlns:a16="http://schemas.microsoft.com/office/drawing/2014/main" id="{FD425FD3-53E2-234D-BBAA-4EFEB7B0BA5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5" name="Rectangle 13">
                <a:extLst>
                  <a:ext uri="{FF2B5EF4-FFF2-40B4-BE49-F238E27FC236}">
                    <a16:creationId xmlns:a16="http://schemas.microsoft.com/office/drawing/2014/main" id="{4B6C33FE-EBEE-F344-A70B-1188B25ADDE8}"/>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149" name="Text Box 14">
              <a:extLst>
                <a:ext uri="{FF2B5EF4-FFF2-40B4-BE49-F238E27FC236}">
                  <a16:creationId xmlns:a16="http://schemas.microsoft.com/office/drawing/2014/main" id="{5C535D02-D89C-4448-BAB5-3FFE7296C666}"/>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150" name="Text Box 15">
              <a:extLst>
                <a:ext uri="{FF2B5EF4-FFF2-40B4-BE49-F238E27FC236}">
                  <a16:creationId xmlns:a16="http://schemas.microsoft.com/office/drawing/2014/main" id="{ACAF3BDF-5923-1F47-AD5F-8D1D847EF753}"/>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1" name="Text Box 16">
              <a:extLst>
                <a:ext uri="{FF2B5EF4-FFF2-40B4-BE49-F238E27FC236}">
                  <a16:creationId xmlns:a16="http://schemas.microsoft.com/office/drawing/2014/main" id="{9A76AB0E-FBB4-234F-8C4A-572C848C32EE}"/>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2" name="Text Box 17">
              <a:extLst>
                <a:ext uri="{FF2B5EF4-FFF2-40B4-BE49-F238E27FC236}">
                  <a16:creationId xmlns:a16="http://schemas.microsoft.com/office/drawing/2014/main" id="{120F64E6-1225-4F46-925C-ABE5E689F0B7}"/>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3" name="Text Box 18">
              <a:extLst>
                <a:ext uri="{FF2B5EF4-FFF2-40B4-BE49-F238E27FC236}">
                  <a16:creationId xmlns:a16="http://schemas.microsoft.com/office/drawing/2014/main" id="{B63E04AF-EE8C-5242-9ED4-881A96DB684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4" name="Text Box 19">
              <a:extLst>
                <a:ext uri="{FF2B5EF4-FFF2-40B4-BE49-F238E27FC236}">
                  <a16:creationId xmlns:a16="http://schemas.microsoft.com/office/drawing/2014/main" id="{BA596003-1E6D-F74B-A703-4C3EAC7A6A7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5" name="Text Box 20">
              <a:extLst>
                <a:ext uri="{FF2B5EF4-FFF2-40B4-BE49-F238E27FC236}">
                  <a16:creationId xmlns:a16="http://schemas.microsoft.com/office/drawing/2014/main" id="{21EDD7C5-60ED-9A47-9F35-2659A388E83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6" name="Text Box 21">
              <a:extLst>
                <a:ext uri="{FF2B5EF4-FFF2-40B4-BE49-F238E27FC236}">
                  <a16:creationId xmlns:a16="http://schemas.microsoft.com/office/drawing/2014/main" id="{C6A66DE5-7A8A-0445-9D5F-D7456C758E0F}"/>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166" name="AutoShape 34">
            <a:extLst>
              <a:ext uri="{FF2B5EF4-FFF2-40B4-BE49-F238E27FC236}">
                <a16:creationId xmlns:a16="http://schemas.microsoft.com/office/drawing/2014/main" id="{056AFE38-7892-B246-891F-194055F1E561}"/>
              </a:ext>
            </a:extLst>
          </p:cNvPr>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167" name="Group 35">
            <a:extLst>
              <a:ext uri="{FF2B5EF4-FFF2-40B4-BE49-F238E27FC236}">
                <a16:creationId xmlns:a16="http://schemas.microsoft.com/office/drawing/2014/main" id="{A7B59767-A9FF-CE4A-A0AD-70EFEA508C5E}"/>
              </a:ext>
            </a:extLst>
          </p:cNvPr>
          <p:cNvGrpSpPr>
            <a:grpSpLocks/>
          </p:cNvGrpSpPr>
          <p:nvPr/>
        </p:nvGrpSpPr>
        <p:grpSpPr bwMode="auto">
          <a:xfrm>
            <a:off x="3579812" y="3124200"/>
            <a:ext cx="1219200" cy="1676400"/>
            <a:chOff x="1296" y="1968"/>
            <a:chExt cx="768" cy="1056"/>
          </a:xfrm>
        </p:grpSpPr>
        <p:sp>
          <p:nvSpPr>
            <p:cNvPr id="168" name="Oval 36">
              <a:extLst>
                <a:ext uri="{FF2B5EF4-FFF2-40B4-BE49-F238E27FC236}">
                  <a16:creationId xmlns:a16="http://schemas.microsoft.com/office/drawing/2014/main" id="{F3F8AA44-53EE-D742-8111-334823689008}"/>
                </a:ext>
              </a:extLst>
            </p:cNvPr>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69" name="Oval 37">
              <a:extLst>
                <a:ext uri="{FF2B5EF4-FFF2-40B4-BE49-F238E27FC236}">
                  <a16:creationId xmlns:a16="http://schemas.microsoft.com/office/drawing/2014/main" id="{8C6C807E-8895-8C4B-AFB5-4D2858BFEEFF}"/>
                </a:ext>
              </a:extLst>
            </p:cNvPr>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0" name="Oval 38">
              <a:extLst>
                <a:ext uri="{FF2B5EF4-FFF2-40B4-BE49-F238E27FC236}">
                  <a16:creationId xmlns:a16="http://schemas.microsoft.com/office/drawing/2014/main" id="{F52EC940-3D10-DA4C-8D91-8B2016098E8A}"/>
                </a:ext>
              </a:extLst>
            </p:cNvPr>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1" name="Oval 39">
              <a:extLst>
                <a:ext uri="{FF2B5EF4-FFF2-40B4-BE49-F238E27FC236}">
                  <a16:creationId xmlns:a16="http://schemas.microsoft.com/office/drawing/2014/main" id="{E6E617B4-EF56-0645-94AF-847B542F25DE}"/>
                </a:ext>
              </a:extLst>
            </p:cNvPr>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2" name="Oval 40">
              <a:extLst>
                <a:ext uri="{FF2B5EF4-FFF2-40B4-BE49-F238E27FC236}">
                  <a16:creationId xmlns:a16="http://schemas.microsoft.com/office/drawing/2014/main" id="{4A26D50F-9813-8445-BA65-CD3A9404E356}"/>
                </a:ext>
              </a:extLst>
            </p:cNvPr>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3" name="Oval 41">
              <a:extLst>
                <a:ext uri="{FF2B5EF4-FFF2-40B4-BE49-F238E27FC236}">
                  <a16:creationId xmlns:a16="http://schemas.microsoft.com/office/drawing/2014/main" id="{BBFBDE30-43B8-DA49-BB3A-806DF1C28D4E}"/>
                </a:ext>
              </a:extLst>
            </p:cNvPr>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Tree>
    <p:extLst>
      <p:ext uri="{BB962C8B-B14F-4D97-AF65-F5344CB8AC3E}">
        <p14:creationId xmlns:p14="http://schemas.microsoft.com/office/powerpoint/2010/main" val="133773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E610F74D-76EE-844F-BE84-E41FDFD5139F}"/>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D75C5AF6-AAD4-0C47-8A91-D92B2DB4412A}"/>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0405F409-A46D-D34C-8F8E-67BC875EF446}"/>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A9CEB62C-9D6E-8A42-8F48-FCDC26222AC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1FFE8D0-3A76-0744-8544-F9A034C303E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15D5CDF2-1A0B-6543-96A5-22BEC8BA2AAB}"/>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3F15CB13-06A4-324F-B152-6780079563AB}"/>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20C8BB80-AAF6-D241-9993-DCB9EA589238}"/>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48127CC0-6037-4D45-843E-3E0006725BD9}"/>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C85D578E-195C-7949-8E9C-C47BA32D882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6E026C7B-B4B8-9A45-B7EC-C2A0058379E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280864F3-2FAD-534B-AAF5-05F754017FC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A9AF5DAD-FD29-274A-BD4C-35C7DB1756E1}"/>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5EE28C56-3035-F14A-A65A-C3B31B8D3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67BFE0D8-0E9E-964C-86BB-E8E333C6BEA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F07F66B9-79E9-6548-AB23-5946BA4B4C6F}"/>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706C9FDD-3D67-E044-9523-3AF76653F30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23EEA65C-5A05-6941-AA7B-1C8E4D006071}"/>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9DF1A0FF-199A-8348-B41D-7216F3A276EE}"/>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1988" name="Rectangle 2"/>
          <p:cNvSpPr>
            <a:spLocks noGrp="1" noChangeArrowheads="1"/>
          </p:cNvSpPr>
          <p:nvPr>
            <p:ph type="title"/>
          </p:nvPr>
        </p:nvSpPr>
        <p:spPr/>
        <p:txBody>
          <a:bodyPr/>
          <a:lstStyle/>
          <a:p>
            <a:r>
              <a:rPr lang="en-US" altLang="en-US" dirty="0"/>
              <a:t>Example: 4-Queens Problem</a:t>
            </a:r>
          </a:p>
        </p:txBody>
      </p:sp>
      <p:sp>
        <p:nvSpPr>
          <p:cNvPr id="4198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a:pPr>
                <a:spcBef>
                  <a:spcPct val="0"/>
                </a:spcBef>
                <a:buClrTx/>
                <a:buSzTx/>
                <a:buFontTx/>
                <a:buNone/>
              </a:pPr>
              <a:t>31</a:t>
            </a:fld>
            <a:endParaRPr lang="en-US" altLang="en-US" sz="1400" b="0"/>
          </a:p>
        </p:txBody>
      </p:sp>
      <p:grpSp>
        <p:nvGrpSpPr>
          <p:cNvPr id="41990" name="Group 22"/>
          <p:cNvGrpSpPr>
            <a:grpSpLocks/>
          </p:cNvGrpSpPr>
          <p:nvPr/>
        </p:nvGrpSpPr>
        <p:grpSpPr bwMode="auto">
          <a:xfrm>
            <a:off x="5764213"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3579812"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1B33FCC3-5D0E-0147-A95A-D8CB23E23938}"/>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7DABC09E-3122-DC4D-BBE1-9CD367C0243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F362B930-837D-AD4A-A935-2B14B406A41E}"/>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4CF623A3-C920-F248-A0B3-49FE6B4BFBA7}"/>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490AB90D-6B9F-D947-9B06-623A2FD7D518}"/>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BC89253E-D772-8A47-A19B-221B3F2BB35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C67B8E9D-37ED-EF4D-BEA8-AF3B376975B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18C4758C-9B15-9449-987D-883ADBEC970E}"/>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87161479-67B5-304B-B54A-C5FDFE984AF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3C09DEA3-924E-6543-B754-EBB15D16C33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69E21AB-C533-8746-A035-B303398DB29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745BEB7-CC79-9140-8704-8FA368D2E62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A38A677-521A-9E4C-9C79-7569D614340A}"/>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A55DEFB8-EEBF-C440-B898-A296F19CB9B3}"/>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4D34064E-31DF-664C-B948-CF57AB429696}"/>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2859EF1B-0C42-854B-A1AA-E6C90060380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7D24CD00-DF73-1B4F-8A7A-1DE4436A30DA}"/>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36BA0376-2B55-C44E-A058-C3B00220B156}"/>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036CB4F-DB5E-E747-A208-76A4BD12DDDD}"/>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3012" name="Rectangle 2"/>
          <p:cNvSpPr>
            <a:spLocks noGrp="1" noChangeArrowheads="1"/>
          </p:cNvSpPr>
          <p:nvPr>
            <p:ph type="title"/>
          </p:nvPr>
        </p:nvSpPr>
        <p:spPr/>
        <p:txBody>
          <a:bodyPr/>
          <a:lstStyle/>
          <a:p>
            <a:r>
              <a:rPr lang="en-US" altLang="en-US"/>
              <a:t>Example: 4-Queens Problem</a:t>
            </a:r>
          </a:p>
        </p:txBody>
      </p:sp>
      <p:sp>
        <p:nvSpPr>
          <p:cNvPr id="4301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a:pPr>
                <a:spcBef>
                  <a:spcPct val="0"/>
                </a:spcBef>
                <a:buClrTx/>
                <a:buSzTx/>
                <a:buFontTx/>
                <a:buNone/>
              </a:pPr>
              <a:t>32</a:t>
            </a:fld>
            <a:endParaRPr lang="en-US" altLang="en-US" sz="1400" b="0"/>
          </a:p>
        </p:txBody>
      </p:sp>
      <p:grpSp>
        <p:nvGrpSpPr>
          <p:cNvPr id="43014" name="Group 22"/>
          <p:cNvGrpSpPr>
            <a:grpSpLocks/>
          </p:cNvGrpSpPr>
          <p:nvPr/>
        </p:nvGrpSpPr>
        <p:grpSpPr bwMode="auto">
          <a:xfrm>
            <a:off x="5764213"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3">
            <a:extLst>
              <a:ext uri="{FF2B5EF4-FFF2-40B4-BE49-F238E27FC236}">
                <a16:creationId xmlns:a16="http://schemas.microsoft.com/office/drawing/2014/main" id="{EAD676C1-E143-4949-AC3D-15E25C2DF78D}"/>
              </a:ext>
            </a:extLst>
          </p:cNvPr>
          <p:cNvGrpSpPr>
            <a:grpSpLocks/>
          </p:cNvGrpSpPr>
          <p:nvPr/>
        </p:nvGrpSpPr>
        <p:grpSpPr bwMode="auto">
          <a:xfrm>
            <a:off x="2743200" y="2670048"/>
            <a:ext cx="2133600" cy="2209800"/>
            <a:chOff x="768" y="1680"/>
            <a:chExt cx="1344" cy="1392"/>
          </a:xfrm>
        </p:grpSpPr>
        <p:grpSp>
          <p:nvGrpSpPr>
            <p:cNvPr id="51" name="Group 4">
              <a:extLst>
                <a:ext uri="{FF2B5EF4-FFF2-40B4-BE49-F238E27FC236}">
                  <a16:creationId xmlns:a16="http://schemas.microsoft.com/office/drawing/2014/main" id="{05A4C609-05C9-054B-95D4-30C1D5F7CD13}"/>
                </a:ext>
              </a:extLst>
            </p:cNvPr>
            <p:cNvGrpSpPr>
              <a:grpSpLocks/>
            </p:cNvGrpSpPr>
            <p:nvPr/>
          </p:nvGrpSpPr>
          <p:grpSpPr bwMode="auto">
            <a:xfrm>
              <a:off x="960" y="1920"/>
              <a:ext cx="1152" cy="1152"/>
              <a:chOff x="576" y="1728"/>
              <a:chExt cx="1152" cy="1152"/>
            </a:xfrm>
          </p:grpSpPr>
          <p:sp>
            <p:nvSpPr>
              <p:cNvPr id="60" name="Rectangle 5">
                <a:extLst>
                  <a:ext uri="{FF2B5EF4-FFF2-40B4-BE49-F238E27FC236}">
                    <a16:creationId xmlns:a16="http://schemas.microsoft.com/office/drawing/2014/main" id="{E68549F1-316B-8A4F-B102-4BDF00571482}"/>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6">
                <a:extLst>
                  <a:ext uri="{FF2B5EF4-FFF2-40B4-BE49-F238E27FC236}">
                    <a16:creationId xmlns:a16="http://schemas.microsoft.com/office/drawing/2014/main" id="{620745B3-0C90-114C-82BC-3804F968554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7">
                <a:extLst>
                  <a:ext uri="{FF2B5EF4-FFF2-40B4-BE49-F238E27FC236}">
                    <a16:creationId xmlns:a16="http://schemas.microsoft.com/office/drawing/2014/main" id="{F60B8E56-3BCD-0044-B995-F837F60B10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8">
                <a:extLst>
                  <a:ext uri="{FF2B5EF4-FFF2-40B4-BE49-F238E27FC236}">
                    <a16:creationId xmlns:a16="http://schemas.microsoft.com/office/drawing/2014/main" id="{44B83AB9-2364-CB47-895F-F1D12FA0F519}"/>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9">
                <a:extLst>
                  <a:ext uri="{FF2B5EF4-FFF2-40B4-BE49-F238E27FC236}">
                    <a16:creationId xmlns:a16="http://schemas.microsoft.com/office/drawing/2014/main" id="{88A2324A-70AC-2048-B951-F81D100F3B06}"/>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0">
                <a:extLst>
                  <a:ext uri="{FF2B5EF4-FFF2-40B4-BE49-F238E27FC236}">
                    <a16:creationId xmlns:a16="http://schemas.microsoft.com/office/drawing/2014/main" id="{064E750C-833E-9B46-B711-9C252E99FB4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1">
                <a:extLst>
                  <a:ext uri="{FF2B5EF4-FFF2-40B4-BE49-F238E27FC236}">
                    <a16:creationId xmlns:a16="http://schemas.microsoft.com/office/drawing/2014/main" id="{2B394377-E868-F54E-8558-76614AE0EFF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2">
                <a:extLst>
                  <a:ext uri="{FF2B5EF4-FFF2-40B4-BE49-F238E27FC236}">
                    <a16:creationId xmlns:a16="http://schemas.microsoft.com/office/drawing/2014/main" id="{8186F733-B270-0F4C-8816-98E9AB8F291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3">
                <a:extLst>
                  <a:ext uri="{FF2B5EF4-FFF2-40B4-BE49-F238E27FC236}">
                    <a16:creationId xmlns:a16="http://schemas.microsoft.com/office/drawing/2014/main" id="{A8BFEDB2-DDA7-BF42-9F5E-23A419B1615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2" name="Text Box 14">
              <a:extLst>
                <a:ext uri="{FF2B5EF4-FFF2-40B4-BE49-F238E27FC236}">
                  <a16:creationId xmlns:a16="http://schemas.microsoft.com/office/drawing/2014/main" id="{789A86DA-AFF3-8D40-A7AE-D19354CF3B0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3" name="Text Box 15">
              <a:extLst>
                <a:ext uri="{FF2B5EF4-FFF2-40B4-BE49-F238E27FC236}">
                  <a16:creationId xmlns:a16="http://schemas.microsoft.com/office/drawing/2014/main" id="{435AE046-0A4A-1D41-A66F-DE0916B0BE32}"/>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4" name="Text Box 16">
              <a:extLst>
                <a:ext uri="{FF2B5EF4-FFF2-40B4-BE49-F238E27FC236}">
                  <a16:creationId xmlns:a16="http://schemas.microsoft.com/office/drawing/2014/main" id="{90355341-0432-ED4F-9161-9E6821913D9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5" name="Text Box 17">
              <a:extLst>
                <a:ext uri="{FF2B5EF4-FFF2-40B4-BE49-F238E27FC236}">
                  <a16:creationId xmlns:a16="http://schemas.microsoft.com/office/drawing/2014/main" id="{0021DCD1-4CCA-CA4D-BD55-74EEB89A5944}"/>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6" name="Text Box 18">
              <a:extLst>
                <a:ext uri="{FF2B5EF4-FFF2-40B4-BE49-F238E27FC236}">
                  <a16:creationId xmlns:a16="http://schemas.microsoft.com/office/drawing/2014/main" id="{365ABD3B-699D-6B44-97CA-466016B4434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7" name="Text Box 19">
              <a:extLst>
                <a:ext uri="{FF2B5EF4-FFF2-40B4-BE49-F238E27FC236}">
                  <a16:creationId xmlns:a16="http://schemas.microsoft.com/office/drawing/2014/main" id="{0C5B0E08-F6CC-DD42-9BE5-99B18EA13A6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8" name="Text Box 20">
              <a:extLst>
                <a:ext uri="{FF2B5EF4-FFF2-40B4-BE49-F238E27FC236}">
                  <a16:creationId xmlns:a16="http://schemas.microsoft.com/office/drawing/2014/main" id="{519B38A8-4B9E-924F-8C2D-D8E1A3920482}"/>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9" name="Text Box 21">
              <a:extLst>
                <a:ext uri="{FF2B5EF4-FFF2-40B4-BE49-F238E27FC236}">
                  <a16:creationId xmlns:a16="http://schemas.microsoft.com/office/drawing/2014/main" id="{B1193D6E-47FC-8E41-9620-BE546355DCF4}"/>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4036" name="Rectangle 2"/>
          <p:cNvSpPr>
            <a:spLocks noGrp="1" noChangeArrowheads="1"/>
          </p:cNvSpPr>
          <p:nvPr>
            <p:ph type="title"/>
          </p:nvPr>
        </p:nvSpPr>
        <p:spPr/>
        <p:txBody>
          <a:bodyPr/>
          <a:lstStyle/>
          <a:p>
            <a:r>
              <a:rPr lang="en-US" altLang="en-US"/>
              <a:t>Example: 4-Queens Problem</a:t>
            </a:r>
          </a:p>
        </p:txBody>
      </p:sp>
      <p:sp>
        <p:nvSpPr>
          <p:cNvPr id="44035"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a:pPr>
                <a:spcBef>
                  <a:spcPct val="0"/>
                </a:spcBef>
                <a:buClrTx/>
                <a:buSzTx/>
                <a:buFontTx/>
                <a:buNone/>
              </a:pPr>
              <a:t>33</a:t>
            </a:fld>
            <a:endParaRPr lang="en-US" altLang="en-US" sz="1400" b="0"/>
          </a:p>
        </p:txBody>
      </p:sp>
      <p:grpSp>
        <p:nvGrpSpPr>
          <p:cNvPr id="44038" name="Group 22"/>
          <p:cNvGrpSpPr>
            <a:grpSpLocks/>
          </p:cNvGrpSpPr>
          <p:nvPr/>
        </p:nvGrpSpPr>
        <p:grpSpPr bwMode="auto">
          <a:xfrm>
            <a:off x="5738814"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5484812"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5FC6A37F-DC5A-EF4C-BE76-70969C6A7471}"/>
              </a:ext>
            </a:extLst>
          </p:cNvPr>
          <p:cNvGrpSpPr>
            <a:grpSpLocks/>
          </p:cNvGrpSpPr>
          <p:nvPr/>
        </p:nvGrpSpPr>
        <p:grpSpPr bwMode="auto">
          <a:xfrm>
            <a:off x="2743200" y="2670048"/>
            <a:ext cx="2133600" cy="2209800"/>
            <a:chOff x="768" y="1680"/>
            <a:chExt cx="1344" cy="1392"/>
          </a:xfrm>
        </p:grpSpPr>
        <p:grpSp>
          <p:nvGrpSpPr>
            <p:cNvPr id="67" name="Group 4">
              <a:extLst>
                <a:ext uri="{FF2B5EF4-FFF2-40B4-BE49-F238E27FC236}">
                  <a16:creationId xmlns:a16="http://schemas.microsoft.com/office/drawing/2014/main" id="{76BF0677-D330-DB4B-9357-EE2ABCEE49ED}"/>
                </a:ext>
              </a:extLst>
            </p:cNvPr>
            <p:cNvGrpSpPr>
              <a:grpSpLocks/>
            </p:cNvGrpSpPr>
            <p:nvPr/>
          </p:nvGrpSpPr>
          <p:grpSpPr bwMode="auto">
            <a:xfrm>
              <a:off x="960" y="1920"/>
              <a:ext cx="1152" cy="1152"/>
              <a:chOff x="576" y="1728"/>
              <a:chExt cx="1152" cy="1152"/>
            </a:xfrm>
          </p:grpSpPr>
          <p:sp>
            <p:nvSpPr>
              <p:cNvPr id="76" name="Rectangle 5">
                <a:extLst>
                  <a:ext uri="{FF2B5EF4-FFF2-40B4-BE49-F238E27FC236}">
                    <a16:creationId xmlns:a16="http://schemas.microsoft.com/office/drawing/2014/main" id="{C4643AA1-FAC9-9043-94C3-ED58D7B08E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7" name="Rectangle 6">
                <a:extLst>
                  <a:ext uri="{FF2B5EF4-FFF2-40B4-BE49-F238E27FC236}">
                    <a16:creationId xmlns:a16="http://schemas.microsoft.com/office/drawing/2014/main" id="{B9299BF1-0765-754F-81FE-39B5B0AF4B4C}"/>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8" name="Rectangle 7">
                <a:extLst>
                  <a:ext uri="{FF2B5EF4-FFF2-40B4-BE49-F238E27FC236}">
                    <a16:creationId xmlns:a16="http://schemas.microsoft.com/office/drawing/2014/main" id="{25B36EAB-ADD2-3A4D-8B4A-B1C61559128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9" name="Rectangle 8">
                <a:extLst>
                  <a:ext uri="{FF2B5EF4-FFF2-40B4-BE49-F238E27FC236}">
                    <a16:creationId xmlns:a16="http://schemas.microsoft.com/office/drawing/2014/main" id="{0269AC94-708F-7144-9704-B8D23F7CBD6C}"/>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0" name="Rectangle 9">
                <a:extLst>
                  <a:ext uri="{FF2B5EF4-FFF2-40B4-BE49-F238E27FC236}">
                    <a16:creationId xmlns:a16="http://schemas.microsoft.com/office/drawing/2014/main" id="{89C5429E-E4C5-8040-A7B6-15411DDB957C}"/>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1" name="Rectangle 10">
                <a:extLst>
                  <a:ext uri="{FF2B5EF4-FFF2-40B4-BE49-F238E27FC236}">
                    <a16:creationId xmlns:a16="http://schemas.microsoft.com/office/drawing/2014/main" id="{38F1A9FE-4E07-A348-A418-BABFDF2CC32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2" name="Rectangle 11">
                <a:extLst>
                  <a:ext uri="{FF2B5EF4-FFF2-40B4-BE49-F238E27FC236}">
                    <a16:creationId xmlns:a16="http://schemas.microsoft.com/office/drawing/2014/main" id="{8FF76657-33CD-A14B-B303-7D3920320922}"/>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3" name="Rectangle 12">
                <a:extLst>
                  <a:ext uri="{FF2B5EF4-FFF2-40B4-BE49-F238E27FC236}">
                    <a16:creationId xmlns:a16="http://schemas.microsoft.com/office/drawing/2014/main" id="{8D137D25-7C6C-0049-81FC-4EB403FBF4CB}"/>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4" name="Rectangle 13">
                <a:extLst>
                  <a:ext uri="{FF2B5EF4-FFF2-40B4-BE49-F238E27FC236}">
                    <a16:creationId xmlns:a16="http://schemas.microsoft.com/office/drawing/2014/main" id="{FD5A33BE-36A7-1342-8E34-CBFD0D9FBBBF}"/>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68" name="Text Box 14">
              <a:extLst>
                <a:ext uri="{FF2B5EF4-FFF2-40B4-BE49-F238E27FC236}">
                  <a16:creationId xmlns:a16="http://schemas.microsoft.com/office/drawing/2014/main" id="{C4E854B2-6D38-9442-9A4A-B03932972CA4}"/>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69" name="Text Box 15">
              <a:extLst>
                <a:ext uri="{FF2B5EF4-FFF2-40B4-BE49-F238E27FC236}">
                  <a16:creationId xmlns:a16="http://schemas.microsoft.com/office/drawing/2014/main" id="{64ABD885-5A6B-6E4C-B0D2-94DC8199E77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0" name="Text Box 16">
              <a:extLst>
                <a:ext uri="{FF2B5EF4-FFF2-40B4-BE49-F238E27FC236}">
                  <a16:creationId xmlns:a16="http://schemas.microsoft.com/office/drawing/2014/main" id="{F256675E-B63E-DF4A-B2A0-22F04097F40B}"/>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1" name="Text Box 17">
              <a:extLst>
                <a:ext uri="{FF2B5EF4-FFF2-40B4-BE49-F238E27FC236}">
                  <a16:creationId xmlns:a16="http://schemas.microsoft.com/office/drawing/2014/main" id="{88EBCA62-6BC4-F640-8EB3-AAC1965ECF1F}"/>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2" name="Text Box 18">
              <a:extLst>
                <a:ext uri="{FF2B5EF4-FFF2-40B4-BE49-F238E27FC236}">
                  <a16:creationId xmlns:a16="http://schemas.microsoft.com/office/drawing/2014/main" id="{4E8144F8-5000-A845-A379-978C295F7872}"/>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3" name="Text Box 19">
              <a:extLst>
                <a:ext uri="{FF2B5EF4-FFF2-40B4-BE49-F238E27FC236}">
                  <a16:creationId xmlns:a16="http://schemas.microsoft.com/office/drawing/2014/main" id="{449C3AC6-E100-7D44-A686-49BE7B1F1EB4}"/>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4" name="Text Box 20">
              <a:extLst>
                <a:ext uri="{FF2B5EF4-FFF2-40B4-BE49-F238E27FC236}">
                  <a16:creationId xmlns:a16="http://schemas.microsoft.com/office/drawing/2014/main" id="{0B91323E-7C4A-224C-BA51-F0CFCCB70C4A}"/>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5" name="Text Box 21">
              <a:extLst>
                <a:ext uri="{FF2B5EF4-FFF2-40B4-BE49-F238E27FC236}">
                  <a16:creationId xmlns:a16="http://schemas.microsoft.com/office/drawing/2014/main" id="{D6E405EA-8792-9D40-9402-86BB3478DF8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5060" name="Rectangle 2"/>
          <p:cNvSpPr>
            <a:spLocks noGrp="1" noChangeArrowheads="1"/>
          </p:cNvSpPr>
          <p:nvPr>
            <p:ph type="title"/>
          </p:nvPr>
        </p:nvSpPr>
        <p:spPr/>
        <p:txBody>
          <a:bodyPr/>
          <a:lstStyle/>
          <a:p>
            <a:r>
              <a:rPr lang="en-US" altLang="en-US"/>
              <a:t>Example: 4-Queens Problem</a:t>
            </a:r>
          </a:p>
        </p:txBody>
      </p:sp>
      <p:sp>
        <p:nvSpPr>
          <p:cNvPr id="45059"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a:pPr>
                <a:spcBef>
                  <a:spcPct val="0"/>
                </a:spcBef>
                <a:buClrTx/>
                <a:buSzTx/>
                <a:buFontTx/>
                <a:buNone/>
              </a:pPr>
              <a:t>34</a:t>
            </a:fld>
            <a:endParaRPr lang="en-US" altLang="en-US" sz="1400" b="0"/>
          </a:p>
        </p:txBody>
      </p:sp>
      <p:grpSp>
        <p:nvGrpSpPr>
          <p:cNvPr id="45062" name="Group 22"/>
          <p:cNvGrpSpPr>
            <a:grpSpLocks/>
          </p:cNvGrpSpPr>
          <p:nvPr/>
        </p:nvGrpSpPr>
        <p:grpSpPr bwMode="auto">
          <a:xfrm>
            <a:off x="5776912"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3579812"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868363" y="1648551"/>
            <a:ext cx="4394200" cy="830997"/>
          </a:xfrm>
          <a:prstGeom prst="rect">
            <a:avLst/>
          </a:prstGeom>
          <a:noFill/>
        </p:spPr>
        <p:txBody>
          <a:bodyPr wrap="square" rtlCol="0">
            <a:spAutoFit/>
          </a:bodyPr>
          <a:lstStyle/>
          <a:p>
            <a:r>
              <a:rPr lang="en-US" sz="2400" i="1" dirty="0">
                <a:solidFill>
                  <a:srgbClr val="C00000"/>
                </a:solidFill>
                <a:latin typeface="Open Sans" panose="020B0606030504020204" pitchFamily="34" charset="0"/>
                <a:ea typeface="Open Sans" panose="020B0606030504020204" pitchFamily="34" charset="0"/>
                <a:cs typeface="Open Sans" panose="020B0606030504020204" pitchFamily="34" charset="0"/>
              </a:rPr>
              <a:t>Picking up a little later after two steps of backtracking….</a:t>
            </a:r>
          </a:p>
        </p:txBody>
      </p:sp>
      <p:sp>
        <p:nvSpPr>
          <p:cNvPr id="45" name="TextBox 44"/>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59F9AB0A-5A57-6B40-B63A-E304193271BE}"/>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1FB83F0A-0935-6D47-94A1-5F304BBBEB44}"/>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4EA17934-D75A-0B47-BEE2-3FF91DBB96AA}"/>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C67200F6-3DA2-A941-8BF7-075116E5CCE0}"/>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08064D5-2246-FD4C-AC2C-B58CEB7D561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8AB08F35-4247-584F-8BBB-E62EE53C72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E808B1EF-BD9E-284A-A9F4-8C6F6638C4D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58603E83-AC74-EF45-ACB1-F84B09EC767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6FD92C8F-9DFF-C949-A31E-18CA9EF9299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08E2D922-295C-A14F-A19E-7B36159C1718}"/>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3A10EFBD-DE85-C647-A29E-7B6BBB50D5E9}"/>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F08FD8A7-3FFD-0B4E-B65E-FFF129AEB7AF}"/>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9D16806C-6611-844F-97BE-93737BABED2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3A4F3067-7C2C-3049-8C27-9D0FD7B9840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EB2838CB-5C66-0949-A4BB-2F3C6FAA720C}"/>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500C6612-CD0A-6E4E-A800-2272AD3C180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C6EB83FC-5930-4F49-8BDD-9AF17DA1FA72}"/>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3F518388-8A05-C14F-8BCD-4FFD782DD28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7740DBBF-2B90-BD4F-B686-8DC60A88523C}"/>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608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515D2716-34E1-1642-A7F2-F91E37E8606A}"/>
              </a:ext>
            </a:extLst>
          </p:cNvPr>
          <p:cNvSpPr>
            <a:spLocks noGrp="1"/>
          </p:cNvSpPr>
          <p:nvPr>
            <p:ph type="body" idx="1"/>
          </p:nvPr>
        </p:nvSpPr>
        <p:spPr/>
        <p:txBody>
          <a:bodyPr/>
          <a:lstStyle/>
          <a:p>
            <a:endParaRPr lang="en-US"/>
          </a:p>
        </p:txBody>
      </p:sp>
      <p:sp>
        <p:nvSpPr>
          <p:cNvPr id="4608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a:pPr>
                <a:spcBef>
                  <a:spcPct val="0"/>
                </a:spcBef>
                <a:buClrTx/>
                <a:buSzTx/>
                <a:buFontTx/>
                <a:buNone/>
              </a:pPr>
              <a:t>35</a:t>
            </a:fld>
            <a:endParaRPr lang="en-US" altLang="en-US" sz="1400" b="0"/>
          </a:p>
        </p:txBody>
      </p:sp>
      <p:grpSp>
        <p:nvGrpSpPr>
          <p:cNvPr id="46086" name="Group 22"/>
          <p:cNvGrpSpPr>
            <a:grpSpLocks/>
          </p:cNvGrpSpPr>
          <p:nvPr/>
        </p:nvGrpSpPr>
        <p:grpSpPr bwMode="auto">
          <a:xfrm>
            <a:off x="5764212"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3579812"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676487D8-7670-0D4C-8192-7BBDB6D4724A}"/>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6D4931B6-4B6E-414B-8B9D-6F5A7AEBCBB5}"/>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ECD27F6D-4A75-DC41-AD77-5394FE6400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74C4C1E7-4195-364A-8910-0AF122F934C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AFF9EF97-7E8C-3248-981F-2984AD524765}"/>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670884D2-A044-1C45-91DC-31D940DC09DD}"/>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1C7EAE59-1715-FF4B-85DC-170B98657C5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66432657-3356-6542-92D9-6FB015862192}"/>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4AADB59-5E98-EA44-9069-4D26B1709EE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231B12D9-8EE0-9F4E-AD86-648C843130B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6E847572-C14A-334D-83CA-EA742B0A8ACA}"/>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C372A4BA-1C5F-AE43-A583-7443EA62E605}"/>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D9E25C68-39C2-6645-B424-B9BD7BB2FFA7}"/>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279CF81D-3F71-6B4A-977E-62CE29D9EE67}"/>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C1BEF2A-EA48-C547-905E-9A62B98D5B98}"/>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EC59355C-C2DC-3F47-ADD0-FAF79D1EE26C}"/>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CFD73CA4-F3A0-9049-A924-97FA021ABED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AAFB084-9C34-F24F-B3F0-3FC41A9D9194}"/>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3C6D225-AEEF-B246-8E42-80AC618F86D6}"/>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7108"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B90C959C-8364-F44D-A93B-F7E2FB23CAD6}"/>
              </a:ext>
            </a:extLst>
          </p:cNvPr>
          <p:cNvSpPr>
            <a:spLocks noGrp="1"/>
          </p:cNvSpPr>
          <p:nvPr>
            <p:ph type="body" idx="1"/>
          </p:nvPr>
        </p:nvSpPr>
        <p:spPr/>
        <p:txBody>
          <a:bodyPr/>
          <a:lstStyle/>
          <a:p>
            <a:endParaRPr lang="en-US" dirty="0"/>
          </a:p>
        </p:txBody>
      </p:sp>
      <p:sp>
        <p:nvSpPr>
          <p:cNvPr id="4710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a:pPr>
                <a:spcBef>
                  <a:spcPct val="0"/>
                </a:spcBef>
                <a:buClrTx/>
                <a:buSzTx/>
                <a:buFontTx/>
                <a:buNone/>
              </a:pPr>
              <a:t>36</a:t>
            </a:fld>
            <a:endParaRPr lang="en-US" altLang="en-US" sz="1400" b="0"/>
          </a:p>
        </p:txBody>
      </p:sp>
      <p:grpSp>
        <p:nvGrpSpPr>
          <p:cNvPr id="47110" name="Group 22"/>
          <p:cNvGrpSpPr>
            <a:grpSpLocks/>
          </p:cNvGrpSpPr>
          <p:nvPr/>
        </p:nvGrpSpPr>
        <p:grpSpPr bwMode="auto">
          <a:xfrm>
            <a:off x="5764212"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3579812"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E947B76B-E936-F74B-864D-37B782EB69DC}"/>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1B549182-4740-5742-9057-29E68F7BD21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2AFADBC3-DF85-BF42-9A04-811E2D7B1F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CCD9B416-1BB9-C946-AB4E-1677232CFE7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FA99CC3E-58AD-0F45-84BF-1A6ECC644B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8EB418AD-FA8B-D244-8FE9-27AF04D158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B4491DA7-ACEF-3240-B000-43C48BB32BE4}"/>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09645E48-B7A6-3A4B-B357-CD46F904547D}"/>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B16179F-21C0-6A42-994B-F456A3E4B905}"/>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D8D5FD28-0731-8141-9ACF-AC4DDB8542F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85FE07C-5109-D54B-BD8A-B55ADC9BC72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1AFA5D9-FBA3-3044-B583-991B48798ED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8471C4F-4D06-2245-A8C6-C5F03F4FB4E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70DEC524-8F72-5A46-AC5A-800EC1BF517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7F7095C-315A-6444-AC4F-B45FE2065A35}"/>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346BA0C5-A1E8-FE42-8FEB-5D561417D89A}"/>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31DBC8D8-D8AB-D541-934A-7CE7DC7A8CFB}"/>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DBDFE4C-3580-7F45-B9D4-4D6901142C4F}"/>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D5073AD2-ACC6-2240-A315-F29D6A69AEA0}"/>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8132"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69DEC34A-41B0-7C41-A3A0-C151D9C65880}"/>
              </a:ext>
            </a:extLst>
          </p:cNvPr>
          <p:cNvSpPr>
            <a:spLocks noGrp="1"/>
          </p:cNvSpPr>
          <p:nvPr>
            <p:ph type="body" idx="1"/>
          </p:nvPr>
        </p:nvSpPr>
        <p:spPr/>
        <p:txBody>
          <a:bodyPr/>
          <a:lstStyle/>
          <a:p>
            <a:endParaRPr lang="en-US" dirty="0"/>
          </a:p>
        </p:txBody>
      </p:sp>
      <p:sp>
        <p:nvSpPr>
          <p:cNvPr id="4813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a:pPr>
                <a:spcBef>
                  <a:spcPct val="0"/>
                </a:spcBef>
                <a:buClrTx/>
                <a:buSzTx/>
                <a:buFontTx/>
                <a:buNone/>
              </a:pPr>
              <a:t>37</a:t>
            </a:fld>
            <a:endParaRPr lang="en-US" altLang="en-US" sz="1400" b="0"/>
          </a:p>
        </p:txBody>
      </p:sp>
      <p:grpSp>
        <p:nvGrpSpPr>
          <p:cNvPr id="48134" name="Group 22"/>
          <p:cNvGrpSpPr>
            <a:grpSpLocks/>
          </p:cNvGrpSpPr>
          <p:nvPr/>
        </p:nvGrpSpPr>
        <p:grpSpPr bwMode="auto">
          <a:xfrm>
            <a:off x="5751512"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3579812"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EB180515-D21E-E043-BF42-FD8A89989BBE}"/>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CCA610E2-360C-9744-997A-FF0AD0A5052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AFFBED27-A73A-9143-BA47-762B4CA80ED1}"/>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6677E77F-C0CF-8048-B055-B5201161093B}"/>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360A5389-5129-C244-A4CD-0BCF00A6D5AD}"/>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B711A1B9-6991-8D47-99D1-5C6BC1C6C004}"/>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27B2A619-2D01-B648-8F92-81E1A5BDF888}"/>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A2B175D5-00C4-8042-8358-448034FB80B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7DCCC09D-F6CF-E94A-BB44-4281A31D2BC6}"/>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AB137B4E-BA30-FB4F-A827-920751546B7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D7361476-8AA1-4744-BE85-71E98006394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2F5E2C91-0681-D64E-9DB5-B2853D5D0B3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D0094D3-B50F-F642-BC71-6AB0F07B6ED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7585DB93-CD04-744B-827E-46BDEF601DE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07EC88B3-A0D6-EA4E-9AFC-F9EA2C74AB5E}"/>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B31BB8CF-65A9-614A-95D0-3F2DCADF89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DF84EDDB-0DC4-564F-9A78-A88656045D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3DEC24DA-1350-EF49-8E69-5B9C1E650F39}"/>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405F1821-0294-C840-91C4-597FDAAEB9A2}"/>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9156"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3A55EFED-6C60-D444-B0E6-4DEB9C9671C0}"/>
              </a:ext>
            </a:extLst>
          </p:cNvPr>
          <p:cNvSpPr>
            <a:spLocks noGrp="1"/>
          </p:cNvSpPr>
          <p:nvPr>
            <p:ph type="body" idx="1"/>
          </p:nvPr>
        </p:nvSpPr>
        <p:spPr/>
        <p:txBody>
          <a:bodyPr/>
          <a:lstStyle/>
          <a:p>
            <a:endParaRPr lang="en-US" dirty="0"/>
          </a:p>
        </p:txBody>
      </p:sp>
      <p:grpSp>
        <p:nvGrpSpPr>
          <p:cNvPr id="49158" name="Group 22"/>
          <p:cNvGrpSpPr>
            <a:grpSpLocks/>
          </p:cNvGrpSpPr>
          <p:nvPr/>
        </p:nvGrpSpPr>
        <p:grpSpPr bwMode="auto">
          <a:xfrm>
            <a:off x="5751512"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3579812"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486518D8-BE06-274F-BCED-5E397F200B45}"/>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1C1FF1C2-CBB3-BB43-BA88-E089DA249E3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C07550EF-2DBB-4F41-BD45-AEFA868FA3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74B6D5F4-3CC7-EE48-9858-C214E0DE71F2}"/>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54215676-3476-2844-B365-2628AFBC413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64CB7E4A-A637-E542-9F1F-88A965C3DC0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D16ABBBB-3566-2841-87CF-620EE902CDF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4D882A29-1CDC-E443-98D6-2EE1E1CC1555}"/>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A87905BF-4416-FD47-8733-C55C31F4FAFA}"/>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1404F9F6-8B30-4646-909E-401360F628E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9215EF51-12C4-F94A-85F1-A32638242CF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12505A0F-432E-FD49-8082-40D015E0AEC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8C3BA57-4B42-2445-965C-F76169856BAF}"/>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837DBE31-0EDF-B843-BCC9-727BDD2C033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819E3838-0872-6F44-9BAF-D49998032C91}"/>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05574EC0-F211-A243-A010-6BE842970E7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2C77634B-A319-314F-841F-E7D8C40FDA75}"/>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9C5C570C-5DEC-3E49-90C5-3619A113D987}"/>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9BF58072-D781-1842-BA75-492F5F0C1855}"/>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0180"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D94CEC6F-1C5D-F548-BF6B-131F16160F8D}"/>
              </a:ext>
            </a:extLst>
          </p:cNvPr>
          <p:cNvSpPr>
            <a:spLocks noGrp="1"/>
          </p:cNvSpPr>
          <p:nvPr>
            <p:ph type="body" idx="1"/>
          </p:nvPr>
        </p:nvSpPr>
        <p:spPr/>
        <p:txBody>
          <a:bodyPr/>
          <a:lstStyle/>
          <a:p>
            <a:endParaRPr lang="en-US" dirty="0"/>
          </a:p>
        </p:txBody>
      </p:sp>
      <p:grpSp>
        <p:nvGrpSpPr>
          <p:cNvPr id="50182" name="Group 22"/>
          <p:cNvGrpSpPr>
            <a:grpSpLocks/>
          </p:cNvGrpSpPr>
          <p:nvPr/>
        </p:nvGrpSpPr>
        <p:grpSpPr bwMode="auto">
          <a:xfrm>
            <a:off x="5751512"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3579812"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5365" name="Rectangle 3"/>
          <p:cNvSpPr>
            <a:spLocks noGrp="1" noChangeArrowheads="1"/>
          </p:cNvSpPr>
          <p:nvPr>
            <p:ph type="body" idx="1"/>
          </p:nvPr>
        </p:nvSpPr>
        <p:spPr/>
        <p:txBody>
          <a:bodyPr>
            <a:normAutofit/>
          </a:bodyPr>
          <a:lstStyle/>
          <a:p>
            <a:pPr marL="0" indent="0">
              <a:buNone/>
            </a:pPr>
            <a:r>
              <a:rPr lang="en-US" altLang="en-US" b="1" dirty="0"/>
              <a:t>A CSP consists of:</a:t>
            </a:r>
          </a:p>
          <a:p>
            <a:pPr lvl="1">
              <a:spcAft>
                <a:spcPts val="600"/>
              </a:spcAft>
            </a:pPr>
            <a:r>
              <a:rPr lang="en-US" altLang="en-US" i="1" dirty="0">
                <a:solidFill>
                  <a:schemeClr val="accent2"/>
                </a:solidFill>
              </a:rPr>
              <a:t>Finite set of variables </a:t>
            </a:r>
            <a:r>
              <a:rPr lang="en-US" altLang="en-US" i="1" dirty="0">
                <a:latin typeface="Times New Roman" pitchFamily="18" charset="0"/>
              </a:rPr>
              <a:t>X</a:t>
            </a:r>
            <a:r>
              <a:rPr lang="en-US" altLang="en-US" i="1" baseline="-25000" dirty="0">
                <a:latin typeface="Times New Roman" pitchFamily="18" charset="0"/>
              </a:rPr>
              <a:t>1</a:t>
            </a:r>
            <a:r>
              <a:rPr lang="en-US" altLang="en-US" i="1" dirty="0">
                <a:latin typeface="Times New Roman" pitchFamily="18" charset="0"/>
              </a:rPr>
              <a:t>, X</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X</a:t>
            </a:r>
            <a:r>
              <a:rPr lang="en-US" altLang="en-US" i="1" baseline="-25000" dirty="0" err="1">
                <a:latin typeface="Times New Roman" pitchFamily="18" charset="0"/>
              </a:rPr>
              <a:t>n</a:t>
            </a:r>
            <a:r>
              <a:rPr lang="en-US" altLang="en-US" i="1" baseline="-25000" dirty="0">
                <a:latin typeface="Times New Roman" pitchFamily="18" charset="0"/>
              </a:rPr>
              <a:t> </a:t>
            </a:r>
            <a:r>
              <a:rPr lang="en-US" altLang="en-US" i="1" dirty="0">
                <a:latin typeface="Times New Roman" pitchFamily="18" charset="0"/>
              </a:rPr>
              <a:t> 		      </a:t>
            </a:r>
            <a:endParaRPr lang="en-US" altLang="en-US" i="1" dirty="0">
              <a:solidFill>
                <a:srgbClr val="C00000"/>
              </a:solidFill>
            </a:endParaRPr>
          </a:p>
          <a:p>
            <a:pPr lvl="1">
              <a:spcAft>
                <a:spcPts val="600"/>
              </a:spcAft>
            </a:pPr>
            <a:r>
              <a:rPr lang="en-US" altLang="en-US" i="1" dirty="0">
                <a:solidFill>
                  <a:schemeClr val="accent2"/>
                </a:solidFill>
              </a:rPr>
              <a:t>Nonempty </a:t>
            </a:r>
            <a:r>
              <a:rPr lang="en-US" altLang="en-US" b="1" i="1" dirty="0">
                <a:solidFill>
                  <a:schemeClr val="accent2"/>
                </a:solidFill>
              </a:rPr>
              <a:t>domain</a:t>
            </a:r>
            <a:r>
              <a:rPr lang="en-US" altLang="en-US" i="1" dirty="0">
                <a:solidFill>
                  <a:schemeClr val="accent2"/>
                </a:solidFill>
              </a:rPr>
              <a:t> of possible values </a:t>
            </a:r>
            <a:r>
              <a:rPr lang="en-US" altLang="en-US" dirty="0"/>
              <a:t>for each variable </a:t>
            </a:r>
            <a:br>
              <a:rPr lang="en-US" altLang="en-US" dirty="0"/>
            </a:br>
            <a:r>
              <a:rPr lang="en-US" altLang="en-US" i="1" dirty="0">
                <a:latin typeface="Times New Roman" pitchFamily="18" charset="0"/>
              </a:rPr>
              <a:t>D</a:t>
            </a:r>
            <a:r>
              <a:rPr lang="en-US" altLang="en-US" i="1" baseline="-25000" dirty="0">
                <a:latin typeface="Times New Roman" pitchFamily="18" charset="0"/>
              </a:rPr>
              <a:t>1</a:t>
            </a:r>
            <a:r>
              <a:rPr lang="en-US" altLang="en-US" i="1" dirty="0">
                <a:latin typeface="Times New Roman" pitchFamily="18" charset="0"/>
              </a:rPr>
              <a:t>, D</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D</a:t>
            </a:r>
            <a:r>
              <a:rPr lang="en-US" altLang="en-US" i="1" baseline="-25000" dirty="0" err="1">
                <a:latin typeface="Times New Roman" pitchFamily="18" charset="0"/>
              </a:rPr>
              <a:t>n</a:t>
            </a:r>
            <a:r>
              <a:rPr lang="en-US" altLang="en-US" i="1" dirty="0">
                <a:latin typeface="Times New Roman" pitchFamily="18" charset="0"/>
              </a:rPr>
              <a:t> </a:t>
            </a:r>
            <a:r>
              <a:rPr lang="en-US" altLang="en-US" i="1" dirty="0">
                <a:solidFill>
                  <a:schemeClr val="accent2"/>
                </a:solidFill>
              </a:rPr>
              <a:t>where</a:t>
            </a:r>
            <a:r>
              <a:rPr lang="en-US" altLang="en-US" i="1" dirty="0">
                <a:solidFill>
                  <a:srgbClr val="C00000"/>
                </a:solidFill>
              </a:rPr>
              <a:t> </a:t>
            </a:r>
            <a:r>
              <a:rPr lang="en-US" altLang="en-US" i="1" dirty="0">
                <a:latin typeface="Times New Roman" pitchFamily="18" charset="0"/>
              </a:rPr>
              <a:t>D</a:t>
            </a:r>
            <a:r>
              <a:rPr lang="en-US" altLang="en-US" i="1" baseline="-25000" dirty="0">
                <a:latin typeface="Times New Roman" pitchFamily="18" charset="0"/>
              </a:rPr>
              <a:t>i</a:t>
            </a:r>
            <a:r>
              <a:rPr lang="en-US" altLang="en-US" i="1" dirty="0">
                <a:latin typeface="Times New Roman" pitchFamily="18" charset="0"/>
              </a:rPr>
              <a:t> = {v</a:t>
            </a:r>
            <a:r>
              <a:rPr lang="en-US" altLang="en-US" i="1" baseline="-25000" dirty="0">
                <a:latin typeface="Times New Roman" pitchFamily="18" charset="0"/>
              </a:rPr>
              <a:t>1</a:t>
            </a:r>
            <a:r>
              <a:rPr lang="en-US" altLang="en-US" i="1" dirty="0">
                <a:latin typeface="Times New Roman" pitchFamily="18" charset="0"/>
              </a:rPr>
              <a:t>, …, </a:t>
            </a:r>
            <a:r>
              <a:rPr lang="en-US" altLang="en-US" i="1" dirty="0" err="1">
                <a:latin typeface="Times New Roman" pitchFamily="18" charset="0"/>
              </a:rPr>
              <a:t>v</a:t>
            </a:r>
            <a:r>
              <a:rPr lang="en-US" altLang="en-US" i="1" baseline="-25000" dirty="0" err="1">
                <a:latin typeface="Times New Roman" pitchFamily="18" charset="0"/>
              </a:rPr>
              <a:t>k</a:t>
            </a:r>
            <a:r>
              <a:rPr lang="en-US" altLang="en-US"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i="1" dirty="0">
                <a:solidFill>
                  <a:schemeClr val="accent2"/>
                </a:solidFill>
              </a:rPr>
              <a:t>Finite set of constraints </a:t>
            </a:r>
            <a:r>
              <a:rPr lang="en-US" altLang="en-US" i="1" dirty="0">
                <a:latin typeface="Times New Roman" pitchFamily="18" charset="0"/>
              </a:rPr>
              <a:t>C</a:t>
            </a:r>
            <a:r>
              <a:rPr lang="en-US" altLang="en-US" i="1" baseline="-25000" dirty="0">
                <a:latin typeface="Times New Roman" pitchFamily="18" charset="0"/>
              </a:rPr>
              <a:t>1</a:t>
            </a:r>
            <a:r>
              <a:rPr lang="en-US" altLang="en-US" i="1" dirty="0">
                <a:latin typeface="Times New Roman" pitchFamily="18" charset="0"/>
              </a:rPr>
              <a:t>, C</a:t>
            </a:r>
            <a:r>
              <a:rPr lang="en-US" altLang="en-US" i="1" baseline="-25000" dirty="0">
                <a:latin typeface="Times New Roman" pitchFamily="18" charset="0"/>
              </a:rPr>
              <a:t>2</a:t>
            </a:r>
            <a:r>
              <a:rPr lang="en-US" altLang="en-US" i="1" dirty="0">
                <a:latin typeface="Times New Roman" pitchFamily="18" charset="0"/>
              </a:rPr>
              <a:t>, …, C</a:t>
            </a:r>
            <a:r>
              <a:rPr lang="en-US" altLang="en-US"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dirty="0"/>
              <a:t>Each </a:t>
            </a:r>
            <a:r>
              <a:rPr lang="en-US" altLang="en-US" i="1" dirty="0">
                <a:solidFill>
                  <a:schemeClr val="accent2"/>
                </a:solidFill>
              </a:rPr>
              <a:t>constraint </a:t>
            </a:r>
            <a:r>
              <a:rPr lang="en-US" altLang="en-US" i="1" dirty="0">
                <a:solidFill>
                  <a:schemeClr val="accent2"/>
                </a:solidFill>
                <a:latin typeface="Times New Roman" pitchFamily="18" charset="0"/>
              </a:rPr>
              <a:t>C</a:t>
            </a:r>
            <a:r>
              <a:rPr lang="en-US" altLang="en-US" i="1" baseline="-25000" dirty="0">
                <a:solidFill>
                  <a:schemeClr val="accent2"/>
                </a:solidFill>
                <a:latin typeface="Times New Roman" pitchFamily="18" charset="0"/>
              </a:rPr>
              <a:t>i</a:t>
            </a:r>
            <a:r>
              <a:rPr lang="en-US" altLang="en-US" i="1" dirty="0">
                <a:solidFill>
                  <a:schemeClr val="accent2"/>
                </a:solidFill>
              </a:rPr>
              <a:t> </a:t>
            </a:r>
            <a:r>
              <a:rPr lang="en-US" altLang="en-US" dirty="0"/>
              <a:t>limits the values that variables can take, e.g., </a:t>
            </a:r>
            <a:r>
              <a:rPr lang="en-US" altLang="en-US" i="1" dirty="0">
                <a:latin typeface="Times New Roman" pitchFamily="18" charset="0"/>
              </a:rPr>
              <a:t>X</a:t>
            </a:r>
            <a:r>
              <a:rPr lang="en-US" altLang="en-US" i="1" baseline="-25000" dirty="0">
                <a:latin typeface="Times New Roman" pitchFamily="18" charset="0"/>
              </a:rPr>
              <a:t>1 </a:t>
            </a:r>
            <a:r>
              <a:rPr lang="en-US" altLang="en-US" i="1" dirty="0">
                <a:latin typeface="Times New Roman" pitchFamily="18" charset="0"/>
              </a:rPr>
              <a:t>≠ X</a:t>
            </a:r>
            <a:r>
              <a:rPr lang="en-US" altLang="en-US" i="1" baseline="-25000" dirty="0">
                <a:latin typeface="Times New Roman" pitchFamily="18" charset="0"/>
              </a:rPr>
              <a:t>2 </a:t>
            </a:r>
            <a:r>
              <a:rPr lang="en-US" altLang="en-US" i="1" dirty="0">
                <a:latin typeface="Times New Roman" pitchFamily="18" charset="0"/>
              </a:rPr>
              <a:t> </a:t>
            </a:r>
            <a:r>
              <a:rPr lang="en-US" altLang="en-US" dirty="0"/>
              <a:t>A </a:t>
            </a:r>
            <a:r>
              <a:rPr lang="en-US" altLang="en-US" i="1" dirty="0">
                <a:solidFill>
                  <a:schemeClr val="accent2"/>
                </a:solidFill>
              </a:rPr>
              <a:t>state </a:t>
            </a:r>
            <a:r>
              <a:rPr lang="en-US" altLang="en-US" dirty="0"/>
              <a:t>is defined as an </a:t>
            </a:r>
            <a:r>
              <a:rPr lang="en-US" altLang="en-US" i="1" dirty="0">
                <a:solidFill>
                  <a:schemeClr val="accent2"/>
                </a:solidFill>
              </a:rPr>
              <a:t>assignment </a:t>
            </a:r>
            <a:r>
              <a:rPr lang="en-US" altLang="en-US" dirty="0"/>
              <a:t>of values to some or all variables.</a:t>
            </a:r>
          </a:p>
          <a:p>
            <a:pPr marL="0" indent="0"/>
            <a:r>
              <a:rPr lang="en-US" altLang="en-US" dirty="0"/>
              <a:t> </a:t>
            </a:r>
            <a:r>
              <a:rPr lang="en-US" altLang="en-US" b="1" dirty="0"/>
              <a:t>A </a:t>
            </a:r>
            <a:r>
              <a:rPr lang="en-US" altLang="en-US" i="1" dirty="0">
                <a:solidFill>
                  <a:schemeClr val="accent2"/>
                </a:solidFill>
              </a:rPr>
              <a:t>consistent </a:t>
            </a:r>
            <a:r>
              <a:rPr lang="en-US" altLang="en-US" b="1" dirty="0"/>
              <a:t>assignment does not violate the constraints. </a:t>
            </a:r>
          </a:p>
          <a:p>
            <a:pPr marL="0" indent="0"/>
            <a:r>
              <a:rPr lang="en-US" altLang="en-US" dirty="0"/>
              <a:t> </a:t>
            </a:r>
            <a:r>
              <a:rPr lang="en-US" altLang="en-US" b="1" dirty="0"/>
              <a:t>Example problem: Sudoku</a:t>
            </a:r>
          </a:p>
        </p:txBody>
      </p:sp>
    </p:spTree>
    <p:extLst>
      <p:ext uri="{BB962C8B-B14F-4D97-AF65-F5344CB8AC3E}">
        <p14:creationId xmlns:p14="http://schemas.microsoft.com/office/powerpoint/2010/main" val="1654180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3">
            <a:extLst>
              <a:ext uri="{FF2B5EF4-FFF2-40B4-BE49-F238E27FC236}">
                <a16:creationId xmlns:a16="http://schemas.microsoft.com/office/drawing/2014/main" id="{FA606A55-8699-304F-B008-F829629E6C87}"/>
              </a:ext>
            </a:extLst>
          </p:cNvPr>
          <p:cNvGrpSpPr>
            <a:grpSpLocks/>
          </p:cNvGrpSpPr>
          <p:nvPr/>
        </p:nvGrpSpPr>
        <p:grpSpPr bwMode="auto">
          <a:xfrm>
            <a:off x="2743200" y="2670048"/>
            <a:ext cx="2133600" cy="2209800"/>
            <a:chOff x="768" y="1680"/>
            <a:chExt cx="1344" cy="1392"/>
          </a:xfrm>
        </p:grpSpPr>
        <p:grpSp>
          <p:nvGrpSpPr>
            <p:cNvPr id="53" name="Group 4">
              <a:extLst>
                <a:ext uri="{FF2B5EF4-FFF2-40B4-BE49-F238E27FC236}">
                  <a16:creationId xmlns:a16="http://schemas.microsoft.com/office/drawing/2014/main" id="{08662ADA-A127-FB44-8D18-31EBA3BDD24C}"/>
                </a:ext>
              </a:extLst>
            </p:cNvPr>
            <p:cNvGrpSpPr>
              <a:grpSpLocks/>
            </p:cNvGrpSpPr>
            <p:nvPr/>
          </p:nvGrpSpPr>
          <p:grpSpPr bwMode="auto">
            <a:xfrm>
              <a:off x="960" y="1920"/>
              <a:ext cx="1152" cy="1152"/>
              <a:chOff x="576" y="1728"/>
              <a:chExt cx="1152" cy="1152"/>
            </a:xfrm>
          </p:grpSpPr>
          <p:sp>
            <p:nvSpPr>
              <p:cNvPr id="62" name="Rectangle 5">
                <a:extLst>
                  <a:ext uri="{FF2B5EF4-FFF2-40B4-BE49-F238E27FC236}">
                    <a16:creationId xmlns:a16="http://schemas.microsoft.com/office/drawing/2014/main" id="{0FEDABB9-7E14-594D-ABFA-A1CCE435524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6">
                <a:extLst>
                  <a:ext uri="{FF2B5EF4-FFF2-40B4-BE49-F238E27FC236}">
                    <a16:creationId xmlns:a16="http://schemas.microsoft.com/office/drawing/2014/main" id="{48F39B95-3E45-5442-9821-0027D05AA94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7">
                <a:extLst>
                  <a:ext uri="{FF2B5EF4-FFF2-40B4-BE49-F238E27FC236}">
                    <a16:creationId xmlns:a16="http://schemas.microsoft.com/office/drawing/2014/main" id="{1A3FAA9D-8BE5-C348-976C-00A7509F1C2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8">
                <a:extLst>
                  <a:ext uri="{FF2B5EF4-FFF2-40B4-BE49-F238E27FC236}">
                    <a16:creationId xmlns:a16="http://schemas.microsoft.com/office/drawing/2014/main" id="{F23D701D-481D-D746-857A-D3473EA0A57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9">
                <a:extLst>
                  <a:ext uri="{FF2B5EF4-FFF2-40B4-BE49-F238E27FC236}">
                    <a16:creationId xmlns:a16="http://schemas.microsoft.com/office/drawing/2014/main" id="{7A0D4138-76B8-C24A-8BAC-8C7371A63B0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0">
                <a:extLst>
                  <a:ext uri="{FF2B5EF4-FFF2-40B4-BE49-F238E27FC236}">
                    <a16:creationId xmlns:a16="http://schemas.microsoft.com/office/drawing/2014/main" id="{FF4B8351-1049-4E40-B3F9-B2D681EE468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1">
                <a:extLst>
                  <a:ext uri="{FF2B5EF4-FFF2-40B4-BE49-F238E27FC236}">
                    <a16:creationId xmlns:a16="http://schemas.microsoft.com/office/drawing/2014/main" id="{CFEA06FA-B6A7-4549-A77D-F6F51DA2C1CC}"/>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2">
                <a:extLst>
                  <a:ext uri="{FF2B5EF4-FFF2-40B4-BE49-F238E27FC236}">
                    <a16:creationId xmlns:a16="http://schemas.microsoft.com/office/drawing/2014/main" id="{EBDA3680-B83B-4D4F-92B1-4ED1ABC43BB0}"/>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0" name="Rectangle 13">
                <a:extLst>
                  <a:ext uri="{FF2B5EF4-FFF2-40B4-BE49-F238E27FC236}">
                    <a16:creationId xmlns:a16="http://schemas.microsoft.com/office/drawing/2014/main" id="{AD7F9260-6D8D-194B-A127-C3E09BE6526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4" name="Text Box 14">
              <a:extLst>
                <a:ext uri="{FF2B5EF4-FFF2-40B4-BE49-F238E27FC236}">
                  <a16:creationId xmlns:a16="http://schemas.microsoft.com/office/drawing/2014/main" id="{091FE1B1-0F82-D040-A5D5-37F4A5D5E0D3}"/>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5" name="Text Box 15">
              <a:extLst>
                <a:ext uri="{FF2B5EF4-FFF2-40B4-BE49-F238E27FC236}">
                  <a16:creationId xmlns:a16="http://schemas.microsoft.com/office/drawing/2014/main" id="{93595A43-E3CA-B44C-AD0D-77888ACA9716}"/>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6">
              <a:extLst>
                <a:ext uri="{FF2B5EF4-FFF2-40B4-BE49-F238E27FC236}">
                  <a16:creationId xmlns:a16="http://schemas.microsoft.com/office/drawing/2014/main" id="{137A45AB-02C0-934F-B447-9AB2218DB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17">
              <a:extLst>
                <a:ext uri="{FF2B5EF4-FFF2-40B4-BE49-F238E27FC236}">
                  <a16:creationId xmlns:a16="http://schemas.microsoft.com/office/drawing/2014/main" id="{713FF5F9-4878-C74A-A607-9ACF401E775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18">
              <a:extLst>
                <a:ext uri="{FF2B5EF4-FFF2-40B4-BE49-F238E27FC236}">
                  <a16:creationId xmlns:a16="http://schemas.microsoft.com/office/drawing/2014/main" id="{CE79ACC8-21B6-C048-8CD2-50B16AF118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9" name="Text Box 19">
              <a:extLst>
                <a:ext uri="{FF2B5EF4-FFF2-40B4-BE49-F238E27FC236}">
                  <a16:creationId xmlns:a16="http://schemas.microsoft.com/office/drawing/2014/main" id="{F9E9A36D-C348-C344-8F6B-B612A6C168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60" name="Text Box 20">
              <a:extLst>
                <a:ext uri="{FF2B5EF4-FFF2-40B4-BE49-F238E27FC236}">
                  <a16:creationId xmlns:a16="http://schemas.microsoft.com/office/drawing/2014/main" id="{185FD1BE-4EDB-484F-8D7A-A16EA614BBE8}"/>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1" name="Text Box 21">
              <a:extLst>
                <a:ext uri="{FF2B5EF4-FFF2-40B4-BE49-F238E27FC236}">
                  <a16:creationId xmlns:a16="http://schemas.microsoft.com/office/drawing/2014/main" id="{04445A10-7F98-9E4A-A0A3-AC17789482B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120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8228B609-C8F4-AF4D-BF82-1138C3C35B56}"/>
              </a:ext>
            </a:extLst>
          </p:cNvPr>
          <p:cNvSpPr>
            <a:spLocks noGrp="1"/>
          </p:cNvSpPr>
          <p:nvPr>
            <p:ph type="body" idx="1"/>
          </p:nvPr>
        </p:nvSpPr>
        <p:spPr/>
        <p:txBody>
          <a:bodyPr/>
          <a:lstStyle/>
          <a:p>
            <a:endParaRPr lang="en-US" dirty="0"/>
          </a:p>
        </p:txBody>
      </p:sp>
      <p:grpSp>
        <p:nvGrpSpPr>
          <p:cNvPr id="51206" name="Group 22"/>
          <p:cNvGrpSpPr>
            <a:grpSpLocks/>
          </p:cNvGrpSpPr>
          <p:nvPr/>
        </p:nvGrpSpPr>
        <p:grpSpPr bwMode="auto">
          <a:xfrm>
            <a:off x="5751512"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3579812"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44180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5484812" y="5715000"/>
            <a:ext cx="46482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2" y="2130426"/>
            <a:ext cx="10360501" cy="1470025"/>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3240514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type="body" idx="1"/>
          </p:nvPr>
        </p:nvSpPr>
        <p:spPr/>
        <p:txBody>
          <a:bodyPr>
            <a:normAutofit lnSpcReduction="10000"/>
          </a:bodyPr>
          <a:lstStyle/>
          <a:p>
            <a:r>
              <a:rPr lang="en-US" altLang="en-US" sz="2200" b="1" dirty="0"/>
              <a:t>CSP solvers combine search </a:t>
            </a:r>
            <a:r>
              <a:rPr lang="en-US" altLang="en-US" sz="2200" b="1" i="1" dirty="0"/>
              <a:t>and inference</a:t>
            </a:r>
          </a:p>
          <a:p>
            <a:pPr lvl="1"/>
            <a:r>
              <a:rPr lang="en-US" altLang="en-US" dirty="0"/>
              <a:t>Search </a:t>
            </a:r>
          </a:p>
          <a:p>
            <a:pPr lvl="2"/>
            <a:r>
              <a:rPr lang="en-US" altLang="en-US" dirty="0"/>
              <a:t>assigning a value to a variable</a:t>
            </a:r>
          </a:p>
          <a:p>
            <a:pPr lvl="1"/>
            <a:r>
              <a:rPr lang="en-US" altLang="en-US"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r>
              <a:rPr lang="en-US" altLang="en-US" sz="2200" b="1" dirty="0"/>
              <a:t>Local consistency</a:t>
            </a:r>
          </a:p>
          <a:p>
            <a:pPr lvl="1"/>
            <a:r>
              <a:rPr lang="en-US" altLang="en-US" dirty="0">
                <a:solidFill>
                  <a:srgbClr val="0000FF"/>
                </a:solidFill>
              </a:rPr>
              <a:t>Node consistency</a:t>
            </a:r>
            <a:r>
              <a:rPr lang="en-US" altLang="en-US" dirty="0"/>
              <a:t>: satisfies unary constraints</a:t>
            </a:r>
          </a:p>
          <a:p>
            <a:pPr lvl="2"/>
            <a:r>
              <a:rPr lang="en-US" altLang="en-US" dirty="0"/>
              <a:t>This is trivial!</a:t>
            </a:r>
          </a:p>
          <a:p>
            <a:pPr lvl="1"/>
            <a:r>
              <a:rPr lang="en-US" altLang="en-US" i="1" dirty="0">
                <a:solidFill>
                  <a:srgbClr val="0000FF"/>
                </a:solidFill>
                <a:effectLst>
                  <a:outerShdw blurRad="38100" dist="38100" dir="2700000" algn="tl">
                    <a:srgbClr val="000000">
                      <a:alpha val="43137"/>
                    </a:srgbClr>
                  </a:outerShdw>
                </a:effectLst>
              </a:rPr>
              <a:t>Arc consistency</a:t>
            </a:r>
            <a:r>
              <a:rPr lang="en-US" altLang="en-US" dirty="0"/>
              <a:t>: satisfies binary constraints</a:t>
            </a:r>
          </a:p>
          <a:p>
            <a:pPr lvl="2"/>
            <a:r>
              <a:rPr lang="en-US" altLang="en-US" i="1" dirty="0"/>
              <a:t>(X</a:t>
            </a:r>
            <a:r>
              <a:rPr lang="en-US" altLang="en-US" i="1" baseline="-25000" dirty="0"/>
              <a:t>i</a:t>
            </a:r>
            <a:r>
              <a:rPr lang="en-US" altLang="en-US" dirty="0"/>
              <a:t> is arc-consistent w.r.t. </a:t>
            </a:r>
            <a:r>
              <a:rPr lang="en-US" altLang="en-US" i="1" dirty="0" err="1"/>
              <a:t>X</a:t>
            </a:r>
            <a:r>
              <a:rPr lang="en-US" altLang="en-US" i="1" baseline="-25000" dirty="0" err="1"/>
              <a:t>j</a:t>
            </a:r>
            <a:r>
              <a:rPr lang="en-US" altLang="en-US" dirty="0"/>
              <a:t> if for every value </a:t>
            </a:r>
            <a:r>
              <a:rPr lang="en-US" altLang="en-US" i="1" dirty="0"/>
              <a:t>v </a:t>
            </a:r>
            <a:r>
              <a:rPr lang="en-US" altLang="en-US" dirty="0"/>
              <a:t>in </a:t>
            </a:r>
            <a:r>
              <a:rPr lang="en-US" altLang="en-US" i="1" dirty="0"/>
              <a:t>D</a:t>
            </a:r>
            <a:r>
              <a:rPr lang="en-US" altLang="en-US" i="1" baseline="-25000" dirty="0"/>
              <a:t>i</a:t>
            </a:r>
            <a:r>
              <a:rPr lang="en-US" altLang="en-US" i="1" dirty="0"/>
              <a:t>, </a:t>
            </a:r>
            <a:r>
              <a:rPr lang="en-US" altLang="en-US" dirty="0"/>
              <a:t>there is some value </a:t>
            </a:r>
            <a:r>
              <a:rPr lang="en-US" altLang="en-US" i="1" dirty="0"/>
              <a:t>w</a:t>
            </a:r>
            <a:r>
              <a:rPr lang="en-US" altLang="en-US" dirty="0"/>
              <a:t> in </a:t>
            </a:r>
            <a:r>
              <a:rPr lang="en-US" altLang="en-US" i="1" dirty="0" err="1"/>
              <a:t>D</a:t>
            </a:r>
            <a:r>
              <a:rPr lang="en-US" altLang="en-US" i="1" baseline="-25000" dirty="0" err="1"/>
              <a:t>j</a:t>
            </a:r>
            <a:r>
              <a:rPr lang="en-US" altLang="en-US" dirty="0"/>
              <a:t> that satisfies the binary constraint on the arc between </a:t>
            </a:r>
            <a:r>
              <a:rPr lang="en-US" altLang="en-US" i="1" dirty="0"/>
              <a:t>X</a:t>
            </a:r>
            <a:r>
              <a:rPr lang="en-US" altLang="en-US" i="1" baseline="-25000" dirty="0"/>
              <a:t>i</a:t>
            </a:r>
            <a:r>
              <a:rPr lang="en-US" altLang="en-US" i="1" dirty="0"/>
              <a:t> and </a:t>
            </a:r>
            <a:r>
              <a:rPr lang="en-US" altLang="en-US" i="1" dirty="0" err="1"/>
              <a:t>X</a:t>
            </a:r>
            <a:r>
              <a:rPr lang="en-US" altLang="en-US" i="1" baseline="-25000" dirty="0" err="1"/>
              <a:t>j</a:t>
            </a:r>
            <a:r>
              <a:rPr lang="en-US" altLang="en-US" dirty="0"/>
              <a:t>)</a:t>
            </a:r>
          </a:p>
          <a:p>
            <a:endParaRPr lang="en-US" altLang="en-US" dirty="0"/>
          </a:p>
        </p:txBody>
      </p:sp>
    </p:spTree>
    <p:extLst>
      <p:ext uri="{BB962C8B-B14F-4D97-AF65-F5344CB8AC3E}">
        <p14:creationId xmlns:p14="http://schemas.microsoft.com/office/powerpoint/2010/main" val="536501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275512" y="2267531"/>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Autofit/>
          </a:bodyPr>
          <a:lstStyle/>
          <a:p>
            <a:r>
              <a:rPr lang="en-US" altLang="en-US" sz="3400" dirty="0"/>
              <a:t>CSP Representations</a:t>
            </a:r>
          </a:p>
        </p:txBody>
      </p:sp>
      <p:sp>
        <p:nvSpPr>
          <p:cNvPr id="20486" name="Rectangle 3"/>
          <p:cNvSpPr>
            <a:spLocks noGrp="1" noChangeArrowheads="1"/>
          </p:cNvSpPr>
          <p:nvPr>
            <p:ph type="body" idx="1"/>
          </p:nvPr>
        </p:nvSpPr>
        <p:spPr/>
        <p:txBody>
          <a:bodyPr>
            <a:normAutofit/>
          </a:bodyPr>
          <a:lstStyle/>
          <a:p>
            <a:pPr>
              <a:lnSpc>
                <a:spcPct val="90000"/>
              </a:lnSpc>
            </a:pPr>
            <a:r>
              <a:rPr lang="en-US" altLang="en-US" sz="2800" b="1" i="1" dirty="0">
                <a:solidFill>
                  <a:schemeClr val="accent2"/>
                </a:solidFill>
              </a:rPr>
              <a:t>Constraint graph: </a:t>
            </a:r>
          </a:p>
          <a:p>
            <a:pPr lvl="1">
              <a:lnSpc>
                <a:spcPct val="90000"/>
              </a:lnSpc>
            </a:pPr>
            <a:r>
              <a:rPr lang="en-US" altLang="en-US" sz="2800" i="1" dirty="0">
                <a:solidFill>
                  <a:schemeClr val="accent2"/>
                </a:solidFill>
              </a:rPr>
              <a:t>nodes </a:t>
            </a:r>
            <a:r>
              <a:rPr lang="en-US" altLang="en-US" sz="2800" dirty="0"/>
              <a:t>are variables</a:t>
            </a:r>
          </a:p>
          <a:p>
            <a:pPr lvl="1">
              <a:lnSpc>
                <a:spcPct val="90000"/>
              </a:lnSpc>
            </a:pPr>
            <a:r>
              <a:rPr lang="en-US" altLang="en-US" sz="2800" i="1" dirty="0">
                <a:solidFill>
                  <a:srgbClr val="FF0000"/>
                </a:solidFill>
              </a:rPr>
              <a:t>edges are constraints</a:t>
            </a:r>
          </a:p>
          <a:p>
            <a:pPr marL="0" indent="0">
              <a:buNone/>
            </a:pPr>
            <a:endParaRPr lang="en-US" altLang="en-US" sz="3200" b="1" dirty="0"/>
          </a:p>
          <a:p>
            <a:pPr>
              <a:lnSpc>
                <a:spcPct val="90000"/>
              </a:lnSpc>
            </a:pPr>
            <a:endParaRPr lang="en-US" altLang="en-US" sz="3600" b="1" dirty="0"/>
          </a:p>
          <a:p>
            <a:pPr>
              <a:lnSpc>
                <a:spcPct val="90000"/>
              </a:lnSpc>
            </a:pPr>
            <a:endParaRPr lang="en-US" altLang="en-US" sz="32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587" y="592913"/>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normAutofit/>
          </a:bodyPr>
          <a:lstStyle/>
          <a:p>
            <a:r>
              <a:rPr lang="en-US" altLang="en-US" dirty="0"/>
              <a:t>Edges to Arcs: From Constraint Graph to Directed Graph</a:t>
            </a:r>
            <a:endParaRPr lang="en-US" altLang="en-US" i="1" dirty="0"/>
          </a:p>
        </p:txBody>
      </p:sp>
      <p:sp>
        <p:nvSpPr>
          <p:cNvPr id="48133" name="Rectangle 3"/>
          <p:cNvSpPr>
            <a:spLocks noGrp="1" noChangeArrowheads="1"/>
          </p:cNvSpPr>
          <p:nvPr>
            <p:ph type="body" idx="1"/>
          </p:nvPr>
        </p:nvSpPr>
        <p:spPr/>
        <p:txBody>
          <a:bodyPr>
            <a:normAutofit/>
          </a:bodyPr>
          <a:lstStyle/>
          <a:p>
            <a:r>
              <a:rPr lang="en-US" altLang="en-US" b="1" dirty="0">
                <a:solidFill>
                  <a:srgbClr val="000000"/>
                </a:solidFill>
              </a:rPr>
              <a:t>Given a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  </a:t>
            </a:r>
            <a:r>
              <a:rPr lang="en-US" altLang="en-US" b="1" dirty="0">
                <a:solidFill>
                  <a:srgbClr val="000000"/>
                </a:solidFill>
                <a:cs typeface="Times New Roman" panose="02020603050405020304" pitchFamily="18" charset="0"/>
              </a:rPr>
              <a:t>and</a:t>
            </a:r>
            <a:r>
              <a:rPr lang="en-US" altLang="en-US" b="1" dirty="0">
                <a:solidFill>
                  <a:srgbClr val="000000"/>
                </a:solidFill>
              </a:rPr>
              <a:t>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i="1" baseline="-25000" dirty="0">
                <a:solidFill>
                  <a:srgbClr val="3333CC"/>
                </a:solidFill>
                <a:latin typeface="Times New Roman" panose="02020603050405020304" pitchFamily="18" charset="0"/>
                <a:cs typeface="Times New Roman" panose="02020603050405020304" pitchFamily="18" charset="0"/>
              </a:rPr>
              <a:t> </a:t>
            </a:r>
            <a:r>
              <a:rPr lang="en-US" altLang="en-US" b="1" dirty="0">
                <a:solidFill>
                  <a:srgbClr val="000000"/>
                </a:solidFill>
              </a:rPr>
              <a:t>connected by a constraint </a:t>
            </a:r>
            <a:r>
              <a:rPr lang="en-US" altLang="en-US" b="1" i="1" dirty="0">
                <a:solidFill>
                  <a:srgbClr val="C00000"/>
                </a:solidFill>
              </a:rPr>
              <a:t>edge</a:t>
            </a:r>
            <a:r>
              <a:rPr lang="en-US" altLang="en-US" b="1" dirty="0">
                <a:solidFill>
                  <a:srgbClr val="000000"/>
                </a:solidFill>
              </a:rPr>
              <a:t>, we represent this not by a single undirected edge, but a </a:t>
            </a:r>
            <a:r>
              <a:rPr lang="en-US" altLang="en-US" b="1" i="1" dirty="0">
                <a:solidFill>
                  <a:srgbClr val="C00000"/>
                </a:solidFill>
              </a:rPr>
              <a:t>pair</a:t>
            </a:r>
            <a:r>
              <a:rPr lang="en-US" altLang="en-US" b="1" i="1" dirty="0">
                <a:solidFill>
                  <a:srgbClr val="000000"/>
                </a:solidFill>
              </a:rPr>
              <a:t> of </a:t>
            </a:r>
            <a:r>
              <a:rPr lang="en-US" altLang="en-US" b="1" i="1" dirty="0">
                <a:solidFill>
                  <a:srgbClr val="C00000"/>
                </a:solidFill>
              </a:rPr>
              <a:t>directed arcs</a:t>
            </a:r>
            <a:r>
              <a:rPr lang="en-US" altLang="en-US" b="1"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b="1" dirty="0"/>
          </a:p>
          <a:p>
            <a:pPr>
              <a:buFont typeface="Symbol" pitchFamily="18" charset="2"/>
              <a:buNone/>
            </a:pPr>
            <a:endParaRPr lang="en-US" altLang="en-US" b="1" dirty="0"/>
          </a:p>
        </p:txBody>
      </p:sp>
      <p:grpSp>
        <p:nvGrpSpPr>
          <p:cNvPr id="45" name="Group 15">
            <a:extLst>
              <a:ext uri="{FF2B5EF4-FFF2-40B4-BE49-F238E27FC236}">
                <a16:creationId xmlns:a16="http://schemas.microsoft.com/office/drawing/2014/main" id="{A49DB5D9-FA29-1741-9040-CD6DCC461278}"/>
              </a:ext>
            </a:extLst>
          </p:cNvPr>
          <p:cNvGrpSpPr>
            <a:grpSpLocks/>
          </p:cNvGrpSpPr>
          <p:nvPr/>
        </p:nvGrpSpPr>
        <p:grpSpPr bwMode="auto">
          <a:xfrm>
            <a:off x="6300677" y="3552552"/>
            <a:ext cx="3352800" cy="2560638"/>
            <a:chOff x="1824" y="2304"/>
            <a:chExt cx="2112" cy="1613"/>
          </a:xfrm>
        </p:grpSpPr>
        <p:grpSp>
          <p:nvGrpSpPr>
            <p:cNvPr id="46" name="Group 9">
              <a:extLst>
                <a:ext uri="{FF2B5EF4-FFF2-40B4-BE49-F238E27FC236}">
                  <a16:creationId xmlns:a16="http://schemas.microsoft.com/office/drawing/2014/main" id="{B9322232-F205-C242-B2A7-9D4BF0F164D3}"/>
                </a:ext>
              </a:extLst>
            </p:cNvPr>
            <p:cNvGrpSpPr>
              <a:grpSpLocks/>
            </p:cNvGrpSpPr>
            <p:nvPr/>
          </p:nvGrpSpPr>
          <p:grpSpPr bwMode="auto">
            <a:xfrm>
              <a:off x="1824" y="2880"/>
              <a:ext cx="2112" cy="576"/>
              <a:chOff x="1056" y="2592"/>
              <a:chExt cx="2112" cy="576"/>
            </a:xfrm>
          </p:grpSpPr>
          <p:sp>
            <p:nvSpPr>
              <p:cNvPr id="51" name="Oval 5">
                <a:extLst>
                  <a:ext uri="{FF2B5EF4-FFF2-40B4-BE49-F238E27FC236}">
                    <a16:creationId xmlns:a16="http://schemas.microsoft.com/office/drawing/2014/main" id="{0BBA5DC6-6BA1-0E41-BE5B-02EA4E470B2E}"/>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2" name="Oval 6">
                <a:extLst>
                  <a:ext uri="{FF2B5EF4-FFF2-40B4-BE49-F238E27FC236}">
                    <a16:creationId xmlns:a16="http://schemas.microsoft.com/office/drawing/2014/main" id="{E34BF84C-3210-BB41-9FFE-93DBFF8913A1}"/>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cxnSp>
            <p:nvCxnSpPr>
              <p:cNvPr id="53" name="AutoShape 7">
                <a:extLst>
                  <a:ext uri="{FF2B5EF4-FFF2-40B4-BE49-F238E27FC236}">
                    <a16:creationId xmlns:a16="http://schemas.microsoft.com/office/drawing/2014/main" id="{EB214645-9520-7C4C-8751-C1DCA42D1EE9}"/>
                  </a:ext>
                </a:extLst>
              </p:cNvPr>
              <p:cNvCxnSpPr>
                <a:cxnSpLocks noChangeShapeType="1"/>
                <a:stCxn id="51" idx="7"/>
                <a:endCxn id="52" idx="1"/>
              </p:cNvCxnSpPr>
              <p:nvPr/>
            </p:nvCxnSpPr>
            <p:spPr bwMode="auto">
              <a:xfrm rot="5400000" flipV="1">
                <a:off x="2111" y="2113"/>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4" name="AutoShape 8">
                <a:extLst>
                  <a:ext uri="{FF2B5EF4-FFF2-40B4-BE49-F238E27FC236}">
                    <a16:creationId xmlns:a16="http://schemas.microsoft.com/office/drawing/2014/main" id="{0E192736-C7E5-8244-889A-E95637591831}"/>
                  </a:ext>
                </a:extLst>
              </p:cNvPr>
              <p:cNvCxnSpPr>
                <a:cxnSpLocks noChangeShapeType="1"/>
                <a:stCxn id="52" idx="3"/>
                <a:endCxn id="51" idx="5"/>
              </p:cNvCxnSpPr>
              <p:nvPr/>
            </p:nvCxnSpPr>
            <p:spPr bwMode="auto">
              <a:xfrm rot="5400000">
                <a:off x="2111" y="2521"/>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
          <p:nvSpPr>
            <p:cNvPr id="47" name="Text Box 10">
              <a:extLst>
                <a:ext uri="{FF2B5EF4-FFF2-40B4-BE49-F238E27FC236}">
                  <a16:creationId xmlns:a16="http://schemas.microsoft.com/office/drawing/2014/main" id="{BA818CF2-2DF0-7D4E-A835-183ACF19E532}"/>
                </a:ext>
              </a:extLst>
            </p:cNvPr>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i</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8" name="Text Box 11">
              <a:extLst>
                <a:ext uri="{FF2B5EF4-FFF2-40B4-BE49-F238E27FC236}">
                  <a16:creationId xmlns:a16="http://schemas.microsoft.com/office/drawing/2014/main" id="{45F663EA-A0CE-BC4E-85B4-AEB5B762B67B}"/>
                </a:ext>
              </a:extLst>
            </p:cNvPr>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j</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9" name="Text Box 12">
              <a:extLst>
                <a:ext uri="{FF2B5EF4-FFF2-40B4-BE49-F238E27FC236}">
                  <a16:creationId xmlns:a16="http://schemas.microsoft.com/office/drawing/2014/main" id="{7295F426-9B6D-2A4A-8C7F-0390667C931B}"/>
                </a:ext>
              </a:extLst>
            </p:cNvPr>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r>
                <a:rPr kumimoji="0" lang="en-US" altLang="en-US" sz="3200" b="0" i="1" u="none" strike="noStrike" kern="1200" cap="none" spc="0" normalizeH="0" baseline="0" noProof="0" dirty="0" err="1">
                  <a:ln>
                    <a:noFill/>
                  </a:ln>
                  <a:solidFill>
                    <a:srgbClr val="000000"/>
                  </a:solidFill>
                  <a:effectLst/>
                  <a:uLnTx/>
                  <a:uFillTx/>
                  <a:latin typeface="Times New Roman" pitchFamily="18" charset="0"/>
                  <a:ea typeface="MS PGothic" pitchFamily="34" charset="-128"/>
                  <a:cs typeface="Arial" pitchFamily="34" charset="0"/>
                </a:rPr>
                <a:t>i,j</a:t>
              </a: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p>
          </p:txBody>
        </p:sp>
        <p:sp>
          <p:nvSpPr>
            <p:cNvPr id="50" name="Text Box 14">
              <a:extLst>
                <a:ext uri="{FF2B5EF4-FFF2-40B4-BE49-F238E27FC236}">
                  <a16:creationId xmlns:a16="http://schemas.microsoft.com/office/drawing/2014/main" id="{643AE2BE-D269-1C4C-BCC7-309626A7019A}"/>
                </a:ext>
              </a:extLst>
            </p:cNvPr>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rPr>
                <a:t>(j,i)</a:t>
              </a:r>
            </a:p>
          </p:txBody>
        </p:sp>
      </p:grpSp>
      <p:sp>
        <p:nvSpPr>
          <p:cNvPr id="55" name="TextBox 54">
            <a:extLst>
              <a:ext uri="{FF2B5EF4-FFF2-40B4-BE49-F238E27FC236}">
                <a16:creationId xmlns:a16="http://schemas.microsoft.com/office/drawing/2014/main" id="{CF98B24F-1249-A149-B6B3-000492299A6D}"/>
              </a:ext>
            </a:extLst>
          </p:cNvPr>
          <p:cNvSpPr txBox="1"/>
          <p:nvPr/>
        </p:nvSpPr>
        <p:spPr>
          <a:xfrm>
            <a:off x="5133334" y="4319118"/>
            <a:ext cx="931080" cy="1015663"/>
          </a:xfrm>
          <a:prstGeom prst="rect">
            <a:avLst/>
          </a:prstGeom>
          <a:noFill/>
        </p:spPr>
        <p:txBody>
          <a:bodyPr wrap="square" rtlCol="0">
            <a:spAutoFit/>
          </a:bodyPr>
          <a:lstStyle/>
          <a:p>
            <a:pPr eaLnBrk="0" fontAlgn="base" hangingPunct="0">
              <a:spcBef>
                <a:spcPct val="0"/>
              </a:spcBef>
              <a:spcAft>
                <a:spcPct val="0"/>
              </a:spcAft>
              <a:buClrTx/>
              <a:buFontTx/>
              <a:buNone/>
            </a:pPr>
            <a:r>
              <a:rPr lang="en-US" sz="6000" b="1" kern="1200" dirty="0">
                <a:latin typeface="Times New Roman" pitchFamily="18" charset="0"/>
                <a:ea typeface="+mn-ea"/>
                <a:cs typeface="Arial" pitchFamily="34" charset="0"/>
                <a:sym typeface="Symbol" panose="05050102010706020507" pitchFamily="18" charset="2"/>
              </a:rPr>
              <a:t></a:t>
            </a:r>
            <a:endParaRPr lang="en-US" sz="6000" b="1" kern="1200" dirty="0">
              <a:latin typeface="Times New Roman" pitchFamily="18" charset="0"/>
              <a:ea typeface="+mn-ea"/>
              <a:cs typeface="Arial" pitchFamily="34" charset="0"/>
            </a:endParaRPr>
          </a:p>
        </p:txBody>
      </p:sp>
      <p:grpSp>
        <p:nvGrpSpPr>
          <p:cNvPr id="56" name="Group 9">
            <a:extLst>
              <a:ext uri="{FF2B5EF4-FFF2-40B4-BE49-F238E27FC236}">
                <a16:creationId xmlns:a16="http://schemas.microsoft.com/office/drawing/2014/main" id="{0259BBED-8B87-3341-8A4B-A5F3304379D0}"/>
              </a:ext>
            </a:extLst>
          </p:cNvPr>
          <p:cNvGrpSpPr>
            <a:grpSpLocks/>
          </p:cNvGrpSpPr>
          <p:nvPr/>
        </p:nvGrpSpPr>
        <p:grpSpPr bwMode="auto">
          <a:xfrm>
            <a:off x="1558925" y="4466952"/>
            <a:ext cx="3352800" cy="914400"/>
            <a:chOff x="1056" y="2592"/>
            <a:chExt cx="2112" cy="576"/>
          </a:xfrm>
        </p:grpSpPr>
        <p:sp>
          <p:nvSpPr>
            <p:cNvPr id="57" name="Oval 5">
              <a:extLst>
                <a:ext uri="{FF2B5EF4-FFF2-40B4-BE49-F238E27FC236}">
                  <a16:creationId xmlns:a16="http://schemas.microsoft.com/office/drawing/2014/main" id="{8E539A48-9498-844B-A367-DD66C74ED5E3}"/>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Oval 6">
              <a:extLst>
                <a:ext uri="{FF2B5EF4-FFF2-40B4-BE49-F238E27FC236}">
                  <a16:creationId xmlns:a16="http://schemas.microsoft.com/office/drawing/2014/main" id="{4E6C03D7-E21C-9D4A-8507-3C8DD75E7AC4}"/>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9" name="Text Box 10">
            <a:extLst>
              <a:ext uri="{FF2B5EF4-FFF2-40B4-BE49-F238E27FC236}">
                <a16:creationId xmlns:a16="http://schemas.microsoft.com/office/drawing/2014/main" id="{D8C855B4-164B-8646-9957-DE375054FF5C}"/>
              </a:ext>
            </a:extLst>
          </p:cNvPr>
          <p:cNvSpPr txBox="1">
            <a:spLocks noChangeArrowheads="1"/>
          </p:cNvSpPr>
          <p:nvPr/>
        </p:nvSpPr>
        <p:spPr bwMode="auto">
          <a:xfrm>
            <a:off x="1787525" y="4619352"/>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kern="1200" dirty="0">
              <a:solidFill>
                <a:srgbClr val="000000"/>
              </a:solidFill>
              <a:latin typeface="Times New Roman" pitchFamily="18" charset="0"/>
              <a:cs typeface="Arial" pitchFamily="34" charset="0"/>
            </a:endParaRPr>
          </a:p>
        </p:txBody>
      </p:sp>
      <p:sp>
        <p:nvSpPr>
          <p:cNvPr id="60" name="Text Box 11">
            <a:extLst>
              <a:ext uri="{FF2B5EF4-FFF2-40B4-BE49-F238E27FC236}">
                <a16:creationId xmlns:a16="http://schemas.microsoft.com/office/drawing/2014/main" id="{068A69CE-DA87-1848-B022-966D3A486ECE}"/>
              </a:ext>
            </a:extLst>
          </p:cNvPr>
          <p:cNvSpPr txBox="1">
            <a:spLocks noChangeArrowheads="1"/>
          </p:cNvSpPr>
          <p:nvPr/>
        </p:nvSpPr>
        <p:spPr bwMode="auto">
          <a:xfrm>
            <a:off x="4225925" y="4619352"/>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err="1">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kern="1200" dirty="0">
              <a:solidFill>
                <a:srgbClr val="000000"/>
              </a:solidFill>
              <a:latin typeface="Times New Roman" pitchFamily="18" charset="0"/>
              <a:cs typeface="Arial" pitchFamily="34" charset="0"/>
            </a:endParaRPr>
          </a:p>
        </p:txBody>
      </p:sp>
      <p:cxnSp>
        <p:nvCxnSpPr>
          <p:cNvPr id="61" name="Straight Connector 60">
            <a:extLst>
              <a:ext uri="{FF2B5EF4-FFF2-40B4-BE49-F238E27FC236}">
                <a16:creationId xmlns:a16="http://schemas.microsoft.com/office/drawing/2014/main" id="{A627BA1D-D33C-B540-BC70-485C9731B04A}"/>
              </a:ext>
            </a:extLst>
          </p:cNvPr>
          <p:cNvCxnSpPr>
            <a:stCxn id="57" idx="6"/>
            <a:endCxn id="58" idx="2"/>
          </p:cNvCxnSpPr>
          <p:nvPr/>
        </p:nvCxnSpPr>
        <p:spPr bwMode="auto">
          <a:xfrm>
            <a:off x="2473325" y="4924152"/>
            <a:ext cx="1524000" cy="0"/>
          </a:xfrm>
          <a:prstGeom prst="line">
            <a:avLst/>
          </a:prstGeom>
          <a:solidFill>
            <a:srgbClr val="CBCBCB"/>
          </a:solidFill>
          <a:ln w="38100" cap="flat" cmpd="sng" algn="ctr">
            <a:solidFill>
              <a:srgbClr val="000000"/>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29ED00-DCCD-4CCD-BE36-E1BD00B8C40F}"/>
              </a:ext>
            </a:extLst>
          </p:cNvPr>
          <p:cNvSpPr/>
          <p:nvPr/>
        </p:nvSpPr>
        <p:spPr bwMode="auto">
          <a:xfrm>
            <a:off x="6018212"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8212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sp>
        <p:nvSpPr>
          <p:cNvPr id="6"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8"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47</a:t>
            </a:fld>
            <a:endParaRPr lang="en-US" altLang="en-US"/>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09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48</a:t>
            </a:fld>
            <a:endParaRPr lang="en-US" altLang="en-US"/>
          </a:p>
        </p:txBody>
      </p:sp>
      <p:pic>
        <p:nvPicPr>
          <p:cNvPr id="48134" name="Picture 6" descr="ac-example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4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p:txBody>
          <a:bodyPr>
            <a:normAutofit fontScale="92500" lnSpcReduction="20000"/>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600" i="1" dirty="0">
                <a:solidFill>
                  <a:srgbClr val="000000"/>
                </a:solidFill>
              </a:rPr>
              <a:t>X </a:t>
            </a:r>
            <a:r>
              <a:rPr lang="en-US" altLang="en-US" sz="2600" dirty="0">
                <a:solidFill>
                  <a:srgbClr val="000000"/>
                </a:solidFill>
                <a:sym typeface="Wingdings" panose="05000000000000000000" pitchFamily="2" charset="2"/>
              </a:rPr>
              <a:t></a:t>
            </a:r>
            <a:r>
              <a:rPr lang="en-US" altLang="en-US" sz="2600" i="1" dirty="0">
                <a:solidFill>
                  <a:srgbClr val="000000"/>
                </a:solidFill>
              </a:rPr>
              <a:t>Y</a:t>
            </a:r>
            <a:r>
              <a:rPr lang="en-US" altLang="en-US" sz="2600" dirty="0">
                <a:solidFill>
                  <a:srgbClr val="000000"/>
                </a:solidFill>
              </a:rPr>
              <a:t> is consistent </a:t>
            </a:r>
            <a:r>
              <a:rPr lang="en-US" altLang="en-US" sz="26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49</a:t>
            </a:fld>
            <a:endParaRPr lang="en-US" altLang="en-US"/>
          </a:p>
        </p:txBody>
      </p:sp>
      <p:pic>
        <p:nvPicPr>
          <p:cNvPr id="49158" name="Picture 6" descr="ac-example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49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9E5997D6-BD73-FE4B-8247-8ED319270529}"/>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2817812" y="2514600"/>
            <a:ext cx="6095999" cy="609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75;g92b3bf485b_0_0">
            <a:extLst>
              <a:ext uri="{FF2B5EF4-FFF2-40B4-BE49-F238E27FC236}">
                <a16:creationId xmlns:a16="http://schemas.microsoft.com/office/drawing/2014/main" id="{3A8A6FBC-3C65-7B42-A200-41E1943D169A}"/>
              </a:ext>
            </a:extLst>
          </p:cNvPr>
          <p:cNvSpPr/>
          <p:nvPr/>
        </p:nvSpPr>
        <p:spPr>
          <a:xfrm>
            <a:off x="7923212" y="3429000"/>
            <a:ext cx="2895600" cy="354162"/>
          </a:xfrm>
          <a:prstGeom prst="wedgeRoundRectCallout">
            <a:avLst>
              <a:gd name="adj1" fmla="val -28286"/>
              <a:gd name="adj2" fmla="val -16872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376559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en-US" altLang="en-US"/>
              <a:t>Arc Consistency</a:t>
            </a:r>
          </a:p>
        </p:txBody>
      </p:sp>
      <p:sp>
        <p:nvSpPr>
          <p:cNvPr id="49157" name="Rectangle 3"/>
          <p:cNvSpPr>
            <a:spLocks noGrp="1" noChangeArrowheads="1"/>
          </p:cNvSpPr>
          <p:nvPr>
            <p:ph type="body" idx="1"/>
          </p:nvPr>
        </p:nvSpPr>
        <p:spPr/>
        <p:txBody>
          <a:bodyPr>
            <a:normAutofit/>
          </a:bodyPr>
          <a:lstStyle/>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is </a:t>
            </a:r>
            <a:r>
              <a:rPr lang="en-US" altLang="en-US" sz="24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arc consistent</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if and only if every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is consistent with some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p>
          <a:p>
            <a:pPr marL="457200" indent="-457200"/>
            <a:endParaRPr lang="en-US" altLang="en-US" sz="2400" b="1" i="1"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To make 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arc consistent,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for</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each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a:t>
            </a:r>
            <a:r>
              <a:rPr lang="en-US" altLang="en-US" sz="2400" b="1" dirty="0">
                <a:latin typeface="Open Sans" panose="020B0606030504020204" pitchFamily="34" charset="0"/>
                <a:ea typeface="Open Sans" panose="020B0606030504020204" pitchFamily="34" charset="0"/>
                <a:cs typeface="Open Sans" panose="020B0606030504020204" pitchFamily="34" charset="0"/>
              </a:rPr>
              <a:t> 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 </a:t>
            </a:r>
            <a:r>
              <a:rPr lang="en-US" altLang="en-US" sz="2400" b="1" dirty="0">
                <a:latin typeface="Open Sans" panose="020B0606030504020204" pitchFamily="34" charset="0"/>
                <a:ea typeface="Open Sans" panose="020B0606030504020204" pitchFamily="34" charset="0"/>
                <a:cs typeface="Open Sans" panose="020B0606030504020204" pitchFamily="34" charset="0"/>
              </a:rPr>
              <a: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if there is no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consistent with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p>
          <a:p>
            <a:pPr marL="0" indent="0">
              <a:buNone/>
            </a:pP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then</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remove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from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p>
          <a:p>
            <a:pPr marL="457200" indent="-457200"/>
            <a:endPar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endParaRPr>
          </a:p>
          <a:p>
            <a:pPr marL="457200" indent="-457200"/>
            <a:r>
              <a:rPr lang="en-US" altLang="en-US" sz="2400" b="1" dirty="0">
                <a:latin typeface="Open Sans" panose="020B0606030504020204" pitchFamily="34" charset="0"/>
                <a:ea typeface="Open Sans" panose="020B0606030504020204" pitchFamily="34" charset="0"/>
                <a:cs typeface="Open Sans" panose="020B0606030504020204" pitchFamily="34" charset="0"/>
              </a:rPr>
              <a:t>Given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d </a:t>
            </a:r>
            <a:r>
              <a:rPr lang="en-US" altLang="en-US" sz="2400" b="1" dirty="0">
                <a:latin typeface="Open Sans" panose="020B0606030504020204" pitchFamily="34" charset="0"/>
                <a:ea typeface="Open Sans" panose="020B0606030504020204" pitchFamily="34" charset="0"/>
                <a:cs typeface="Open Sans" panose="020B0606030504020204" pitchFamily="34" charset="0"/>
              </a:rPr>
              <a:t>values, checking arc (</a:t>
            </a:r>
            <a:r>
              <a:rPr lang="en-US" altLang="en-US" sz="2400" b="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dirty="0">
                <a:latin typeface="Open Sans" panose="020B0606030504020204" pitchFamily="34" charset="0"/>
                <a:ea typeface="Open Sans" panose="020B0606030504020204" pitchFamily="34" charset="0"/>
                <a:cs typeface="Open Sans" panose="020B0606030504020204" pitchFamily="34" charset="0"/>
              </a:rPr>
              <a:t>) takes </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O(d</a:t>
            </a:r>
            <a:r>
              <a:rPr lang="en-US" altLang="en-US" sz="2400" b="1" i="1" baseline="300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2</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time worst case</a:t>
            </a:r>
          </a:p>
          <a:p>
            <a:pPr marL="457200" indent="-457200">
              <a:buNone/>
            </a:pPr>
            <a:endParaRPr lang="en-US" alt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9155" name="Slide Number Placeholder 5"/>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a:latin typeface="Times New Roman" pitchFamily="18" charset="0"/>
              </a:rPr>
              <a:pPr>
                <a:spcBef>
                  <a:spcPct val="0"/>
                </a:spcBef>
                <a:buClrTx/>
                <a:buSzTx/>
                <a:buFontTx/>
                <a:buNone/>
              </a:pPr>
              <a:t>50</a:t>
            </a:fld>
            <a:endParaRPr lang="en-US" altLang="en-US" sz="1400" b="0">
              <a:latin typeface="Times New Roman" pitchFamily="18" charset="0"/>
            </a:endParaRPr>
          </a:p>
        </p:txBody>
      </p:sp>
    </p:spTree>
    <p:extLst>
      <p:ext uri="{BB962C8B-B14F-4D97-AF65-F5344CB8AC3E}">
        <p14:creationId xmlns:p14="http://schemas.microsoft.com/office/powerpoint/2010/main" val="2346106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Example: The Waltz Algorithm</a:t>
            </a:r>
          </a:p>
        </p:txBody>
      </p:sp>
      <p:sp>
        <p:nvSpPr>
          <p:cNvPr id="13315" name="Rectangle 3"/>
          <p:cNvSpPr>
            <a:spLocks noGrp="1" noChangeArrowheads="1"/>
          </p:cNvSpPr>
          <p:nvPr>
            <p:ph type="body" idx="1"/>
          </p:nvPr>
        </p:nvSpPr>
        <p:spPr/>
        <p:txBody>
          <a:bodyPr/>
          <a:lstStyle/>
          <a:p>
            <a:pPr eaLnBrk="1" hangingPunct="1">
              <a:lnSpc>
                <a:spcPct val="80000"/>
              </a:lnSpc>
            </a:pPr>
            <a:r>
              <a:rPr lang="en-US" sz="2000" b="1" dirty="0"/>
              <a:t>The Waltz algorithm is for interpreting line drawings of solid </a:t>
            </a:r>
            <a:r>
              <a:rPr lang="en-US" sz="2000" b="1" dirty="0" err="1"/>
              <a:t>polyhedra</a:t>
            </a:r>
            <a:r>
              <a:rPr lang="en-US" sz="2000" b="1" dirty="0"/>
              <a:t> as 3D objects</a:t>
            </a:r>
          </a:p>
          <a:p>
            <a:pPr eaLnBrk="1" hangingPunct="1">
              <a:lnSpc>
                <a:spcPct val="80000"/>
              </a:lnSpc>
            </a:pPr>
            <a:r>
              <a:rPr lang="en-US" sz="2000" b="1" dirty="0"/>
              <a:t>An early example of an AI computation posed as a CSP </a:t>
            </a:r>
          </a:p>
          <a:p>
            <a:pPr eaLnBrk="1" hangingPunct="1">
              <a:lnSpc>
                <a:spcPct val="80000"/>
              </a:lnSpc>
            </a:pPr>
            <a:endParaRPr lang="en-US" sz="2000" b="1" dirty="0"/>
          </a:p>
          <a:p>
            <a:pPr eaLnBrk="1" hangingPunct="1">
              <a:lnSpc>
                <a:spcPct val="80000"/>
              </a:lnSpc>
            </a:pPr>
            <a:endParaRPr lang="en-US" sz="2000" b="1" dirty="0"/>
          </a:p>
          <a:p>
            <a:pPr eaLnBrk="1" hangingPunct="1">
              <a:lnSpc>
                <a:spcPct val="80000"/>
              </a:lnSpc>
            </a:pPr>
            <a:endParaRPr lang="en-US" sz="20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587" y="3394473"/>
            <a:ext cx="4409880" cy="2439618"/>
          </a:xfrm>
          <a:prstGeom prst="rect">
            <a:avLst/>
          </a:prstGeom>
          <a:noFill/>
        </p:spPr>
      </p:pic>
      <p:sp>
        <p:nvSpPr>
          <p:cNvPr id="14" name="Rectangle 3"/>
          <p:cNvSpPr txBox="1">
            <a:spLocks noChangeArrowheads="1"/>
          </p:cNvSpPr>
          <p:nvPr/>
        </p:nvSpPr>
        <p:spPr bwMode="auto">
          <a:xfrm>
            <a:off x="6437312" y="4286250"/>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b="1"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Solutions are physically realizable 3D interpretations</a:t>
            </a:r>
            <a:endParaRPr lang="en-US" sz="2000" b="1" dirty="0">
              <a:solidFill>
                <a:schemeClr val="accent2"/>
              </a:solidFill>
              <a:latin typeface="Calibri" pitchFamily="34" charset="0"/>
              <a:cs typeface="+mn-cs"/>
            </a:endParaRPr>
          </a:p>
        </p:txBody>
      </p:sp>
      <p:grpSp>
        <p:nvGrpSpPr>
          <p:cNvPr id="15" name="Group 5"/>
          <p:cNvGrpSpPr>
            <a:grpSpLocks/>
          </p:cNvGrpSpPr>
          <p:nvPr/>
        </p:nvGrpSpPr>
        <p:grpSpPr bwMode="auto">
          <a:xfrm>
            <a:off x="8049418"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sp>
        <p:nvSpPr>
          <p:cNvPr id="19" name="Text Box 11"/>
          <p:cNvSpPr txBox="1">
            <a:spLocks noChangeArrowheads="1"/>
          </p:cNvSpPr>
          <p:nvPr/>
        </p:nvSpPr>
        <p:spPr bwMode="auto">
          <a:xfrm>
            <a:off x="8563768" y="3469482"/>
            <a:ext cx="400050" cy="484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0314" y="2057401"/>
            <a:ext cx="1414463" cy="1337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4412" y="2440783"/>
            <a:ext cx="607219" cy="5298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p:nvSpPr>
        <p:spPr bwMode="auto">
          <a:xfrm>
            <a:off x="36512" y="5886452"/>
            <a:ext cx="3212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dirty="0"/>
              <a:t>Slide credit: </a:t>
            </a:r>
            <a:r>
              <a:rPr lang="en-US" dirty="0">
                <a:latin typeface="Calibri"/>
                <a:cs typeface="Calibri"/>
              </a:rPr>
              <a:t>Dan Klein and Pieter </a:t>
            </a:r>
            <a:r>
              <a:rPr lang="en-US" dirty="0" err="1">
                <a:latin typeface="Calibri"/>
                <a:cs typeface="Calibri"/>
              </a:rPr>
              <a:t>Abbeel</a:t>
            </a:r>
            <a:endParaRPr lang="en-US" dirty="0">
              <a:latin typeface="Calibri"/>
              <a:cs typeface="Calibri"/>
            </a:endParaRPr>
          </a:p>
          <a:p>
            <a:pPr algn="ctr"/>
            <a:r>
              <a:rPr lang="en-US" dirty="0">
                <a:latin typeface="Calibri"/>
                <a:cs typeface="Calibri"/>
              </a:rPr>
              <a:t>http://</a:t>
            </a:r>
            <a:r>
              <a:rPr lang="en-US" dirty="0" err="1">
                <a:latin typeface="Calibri"/>
                <a:cs typeface="Calibri"/>
              </a:rPr>
              <a:t>ai.berkeley.edu</a:t>
            </a:r>
            <a:endParaRPr lang="en-US" dirty="0"/>
          </a:p>
        </p:txBody>
      </p:sp>
    </p:spTree>
    <p:extLst>
      <p:ext uri="{BB962C8B-B14F-4D97-AF65-F5344CB8AC3E}">
        <p14:creationId xmlns:p14="http://schemas.microsoft.com/office/powerpoint/2010/main" val="6615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r>
              <a:rPr lang="en-US" altLang="en-US" dirty="0"/>
              <a:t>Replacing </a:t>
            </a:r>
            <a:r>
              <a:rPr lang="en-US" altLang="en-US" sz="3800" dirty="0"/>
              <a:t>Search</a:t>
            </a:r>
            <a:r>
              <a:rPr lang="en-US" altLang="en-US" dirty="0"/>
              <a:t>:</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837982" y="1751654"/>
            <a:ext cx="8456830" cy="4496746"/>
          </a:xfrm>
        </p:spPr>
        <p:txBody>
          <a:bodyPr>
            <a:normAutofit fontScale="92500" lnSpcReduction="20000"/>
          </a:bodyPr>
          <a:lstStyle/>
          <a:p>
            <a:pPr>
              <a:lnSpc>
                <a:spcPct val="90000"/>
              </a:lnSpc>
              <a:buFont typeface="Symbol" pitchFamily="18" charset="2"/>
              <a:buNone/>
            </a:pPr>
            <a:r>
              <a:rPr lang="en-US" altLang="en-US" b="1" dirty="0"/>
              <a:t>Dave Waltz’s insight: </a:t>
            </a:r>
          </a:p>
          <a:p>
            <a:pPr marL="0" indent="0">
              <a:buNone/>
            </a:pPr>
            <a:endParaRPr lang="en-US" altLang="en-US" b="1" dirty="0"/>
          </a:p>
          <a:p>
            <a:pPr>
              <a:lnSpc>
                <a:spcPct val="90000"/>
              </a:lnSpc>
            </a:pPr>
            <a:r>
              <a:rPr lang="en-US" altLang="en-US" b="1" dirty="0"/>
              <a:t>By</a:t>
            </a:r>
            <a:r>
              <a:rPr lang="en-US" altLang="en-US" b="1" dirty="0">
                <a:latin typeface="Cooper Black" pitchFamily="18" charset="0"/>
              </a:rPr>
              <a:t> </a:t>
            </a:r>
            <a:r>
              <a:rPr lang="en-US" altLang="en-US" b="1" i="1" dirty="0">
                <a:solidFill>
                  <a:schemeClr val="accent2"/>
                </a:solidFill>
                <a:latin typeface="Cooper Black" pitchFamily="18" charset="0"/>
              </a:rPr>
              <a:t>iterating </a:t>
            </a:r>
            <a:r>
              <a:rPr lang="en-US" altLang="en-US" b="1" dirty="0"/>
              <a:t>over the graph, the arc-consistency </a:t>
            </a:r>
            <a:r>
              <a:rPr lang="en-US" altLang="en-US" b="1" i="1" dirty="0">
                <a:solidFill>
                  <a:schemeClr val="accent2"/>
                </a:solidFill>
              </a:rPr>
              <a:t>constraints </a:t>
            </a:r>
            <a:r>
              <a:rPr lang="en-US" altLang="en-US" b="1" dirty="0"/>
              <a:t>can be </a:t>
            </a:r>
            <a:r>
              <a:rPr lang="en-US" altLang="en-US" b="1" i="1" dirty="0">
                <a:solidFill>
                  <a:schemeClr val="accent2"/>
                </a:solidFill>
              </a:rPr>
              <a:t>propagated </a:t>
            </a:r>
            <a:r>
              <a:rPr lang="en-US" altLang="en-US" b="1" dirty="0"/>
              <a:t>along arcs of the graph.</a:t>
            </a:r>
          </a:p>
          <a:p>
            <a:pPr>
              <a:lnSpc>
                <a:spcPct val="90000"/>
              </a:lnSpc>
            </a:pPr>
            <a:endParaRPr lang="en-US" altLang="en-US" b="1" dirty="0"/>
          </a:p>
          <a:p>
            <a:pPr>
              <a:lnSpc>
                <a:spcPct val="90000"/>
              </a:lnSpc>
            </a:pPr>
            <a:r>
              <a:rPr lang="en-US" altLang="en-US" b="1" i="1" dirty="0">
                <a:solidFill>
                  <a:srgbClr val="C00000"/>
                </a:solidFill>
              </a:rPr>
              <a:t>Search</a:t>
            </a:r>
            <a:r>
              <a:rPr lang="en-US" altLang="en-US" b="1" dirty="0"/>
              <a:t>:  Use constraints to </a:t>
            </a:r>
            <a:r>
              <a:rPr lang="en-US" altLang="en-US" b="1" i="1" dirty="0">
                <a:solidFill>
                  <a:srgbClr val="C00000"/>
                </a:solidFill>
              </a:rPr>
              <a:t>add</a:t>
            </a:r>
            <a:r>
              <a:rPr lang="en-US" altLang="en-US" b="1" dirty="0">
                <a:solidFill>
                  <a:srgbClr val="C00000"/>
                </a:solidFill>
              </a:rPr>
              <a:t> </a:t>
            </a:r>
            <a:r>
              <a:rPr lang="en-US" altLang="en-US" b="1" dirty="0"/>
              <a:t>labels to find </a:t>
            </a:r>
            <a:r>
              <a:rPr lang="en-US" altLang="en-US" b="1" i="1" dirty="0">
                <a:solidFill>
                  <a:srgbClr val="C00000"/>
                </a:solidFill>
              </a:rPr>
              <a:t>one</a:t>
            </a:r>
            <a:r>
              <a:rPr lang="en-US" altLang="en-US" b="1" i="1" dirty="0"/>
              <a:t> solution</a:t>
            </a:r>
          </a:p>
          <a:p>
            <a:pPr>
              <a:lnSpc>
                <a:spcPct val="90000"/>
              </a:lnSpc>
            </a:pPr>
            <a:endParaRPr lang="en-US" altLang="en-US" b="1" dirty="0"/>
          </a:p>
          <a:p>
            <a:pPr>
              <a:lnSpc>
                <a:spcPct val="90000"/>
              </a:lnSpc>
            </a:pPr>
            <a:r>
              <a:rPr lang="en-US" altLang="en-US" b="1" i="1" dirty="0">
                <a:solidFill>
                  <a:srgbClr val="C00000"/>
                </a:solidFill>
              </a:rPr>
              <a:t>Constraint</a:t>
            </a:r>
            <a:r>
              <a:rPr lang="en-US" altLang="en-US" b="1" dirty="0"/>
              <a:t> </a:t>
            </a:r>
            <a:r>
              <a:rPr lang="en-US" altLang="en-US" b="1" i="1" dirty="0">
                <a:solidFill>
                  <a:srgbClr val="C00000"/>
                </a:solidFill>
              </a:rPr>
              <a:t>Propagation</a:t>
            </a:r>
            <a:r>
              <a:rPr lang="en-US" altLang="en-US" b="1" dirty="0"/>
              <a:t>:  Use constraints to </a:t>
            </a:r>
            <a:r>
              <a:rPr lang="en-US" altLang="en-US" b="1" i="1" dirty="0">
                <a:solidFill>
                  <a:srgbClr val="C00000"/>
                </a:solidFill>
              </a:rPr>
              <a:t>eliminate</a:t>
            </a:r>
            <a:r>
              <a:rPr lang="en-US" altLang="en-US" b="1" i="1" dirty="0"/>
              <a:t> labels </a:t>
            </a:r>
            <a:r>
              <a:rPr lang="en-US" altLang="en-US" b="1" dirty="0"/>
              <a:t>to simultaneously find </a:t>
            </a:r>
            <a:r>
              <a:rPr lang="en-US" altLang="en-US" b="1" i="1" dirty="0">
                <a:solidFill>
                  <a:srgbClr val="C00000"/>
                </a:solidFill>
              </a:rPr>
              <a:t>all</a:t>
            </a:r>
            <a:r>
              <a:rPr lang="en-US" altLang="en-US" b="1" i="1" dirty="0"/>
              <a:t> solutions</a:t>
            </a:r>
            <a:endParaRPr lang="en-US" altLang="en-US" b="1" dirty="0"/>
          </a:p>
          <a:p>
            <a:pPr>
              <a:lnSpc>
                <a:spcPct val="90000"/>
              </a:lnSpc>
            </a:pPr>
            <a:endParaRPr lang="en-US" altLang="en-US" b="1"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572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noAutofit/>
          </a:bodyPr>
          <a:lstStyle/>
          <a:p>
            <a:r>
              <a:rPr lang="en-US" altLang="en-US" sz="3400" dirty="0"/>
              <a:t>The Waltz/</a:t>
            </a:r>
            <a:r>
              <a:rPr lang="en-US" altLang="en-US" sz="3400" dirty="0" err="1"/>
              <a:t>Mackworth</a:t>
            </a:r>
            <a:r>
              <a:rPr lang="en-US" altLang="en-US" sz="34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b="1" dirty="0"/>
              <a:t>Assign </a:t>
            </a:r>
            <a:r>
              <a:rPr lang="en-US" altLang="en-US" b="1" i="1" dirty="0"/>
              <a:t>every </a:t>
            </a:r>
            <a:r>
              <a:rPr lang="en-US" altLang="en-US" b="1" dirty="0"/>
              <a:t>node in the constraint graph a set of </a:t>
            </a:r>
            <a:r>
              <a:rPr lang="en-US" altLang="en-US" b="1" i="1" dirty="0"/>
              <a:t>all</a:t>
            </a:r>
            <a:r>
              <a:rPr lang="en-US" altLang="en-US" b="1" dirty="0"/>
              <a:t> possible values </a:t>
            </a:r>
          </a:p>
          <a:p>
            <a:pPr marL="457200" indent="-457200">
              <a:buFont typeface="Symbol" pitchFamily="18" charset="2"/>
              <a:buAutoNum type="arabicPeriod"/>
            </a:pPr>
            <a:r>
              <a:rPr lang="en-US" altLang="en-US" b="1" dirty="0"/>
              <a:t>Repeat until there is no change in the set of values associated with any node:</a:t>
            </a:r>
          </a:p>
          <a:p>
            <a:pPr marL="838200" lvl="1" indent="-381000">
              <a:buFont typeface="Symbol" pitchFamily="18" charset="2"/>
              <a:buAutoNum type="arabicPeriod" startAt="3"/>
            </a:pPr>
            <a:r>
              <a:rPr lang="en-US" altLang="en-US" dirty="0"/>
              <a:t>For each node </a:t>
            </a:r>
            <a:r>
              <a:rPr lang="en-US" altLang="en-US" sz="2800" i="1" dirty="0">
                <a:latin typeface="Times New Roman" panose="02020603050405020304" pitchFamily="18" charset="0"/>
                <a:cs typeface="Times New Roman" panose="02020603050405020304" pitchFamily="18" charset="0"/>
              </a:rPr>
              <a:t>i</a:t>
            </a:r>
            <a:r>
              <a:rPr lang="en-US" altLang="en-US"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p:txBody>
          <a:bodyPr>
            <a:normAutofit/>
          </a:bodyPr>
          <a:lstStyle/>
          <a:p>
            <a:pPr marL="457200" indent="-457200">
              <a:buFont typeface="Symbol" pitchFamily="18" charset="2"/>
              <a:buAutoNum type="arabicPeriod"/>
            </a:pPr>
            <a:r>
              <a:rPr lang="en-US" altLang="en-US" b="1" dirty="0"/>
              <a:t>At each iteration, we only need to examine those </a:t>
            </a:r>
            <a:r>
              <a:rPr lang="en-US" altLang="en-US" b="1" i="1" dirty="0">
                <a:latin typeface="Times New Roman" pitchFamily="18" charset="0"/>
              </a:rPr>
              <a:t>X</a:t>
            </a:r>
            <a:r>
              <a:rPr lang="en-US" altLang="en-US" b="1" i="1" baseline="-25000" dirty="0">
                <a:latin typeface="Times New Roman" pitchFamily="18" charset="0"/>
              </a:rPr>
              <a:t>i  </a:t>
            </a:r>
            <a:r>
              <a:rPr lang="en-US" altLang="en-US" b="1" i="1" dirty="0">
                <a:solidFill>
                  <a:schemeClr val="accent2"/>
                </a:solidFill>
              </a:rPr>
              <a:t>where at least one neighbor of </a:t>
            </a:r>
            <a:r>
              <a:rPr lang="en-US" altLang="en-US" i="1" dirty="0">
                <a:solidFill>
                  <a:schemeClr val="accent4"/>
                </a:solidFill>
                <a:latin typeface="Times New Roman" pitchFamily="18" charset="0"/>
              </a:rPr>
              <a:t>X</a:t>
            </a:r>
            <a:r>
              <a:rPr lang="en-US" altLang="en-US" i="1" baseline="-25000" dirty="0">
                <a:solidFill>
                  <a:schemeClr val="accent4"/>
                </a:solidFill>
                <a:latin typeface="Times New Roman" pitchFamily="18" charset="0"/>
              </a:rPr>
              <a:t>i  </a:t>
            </a:r>
            <a:r>
              <a:rPr lang="en-US" altLang="en-US" b="1" i="1" dirty="0">
                <a:solidFill>
                  <a:schemeClr val="accent2"/>
                </a:solidFill>
              </a:rPr>
              <a:t>has lost a value </a:t>
            </a:r>
            <a:r>
              <a:rPr lang="en-US" altLang="en-US" b="1" dirty="0"/>
              <a:t>in the previous iteration.</a:t>
            </a:r>
          </a:p>
          <a:p>
            <a:pPr marL="457200" indent="-457200">
              <a:buFont typeface="Symbol" pitchFamily="18" charset="2"/>
              <a:buAutoNum type="arabicPeriod"/>
            </a:pPr>
            <a:r>
              <a:rPr lang="en-US" altLang="en-US" b="1" dirty="0"/>
              <a:t>If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loses a value only because of arc inconsistencies with</a:t>
            </a:r>
            <a:r>
              <a:rPr lang="en-US" altLang="en-US" b="1" i="1" dirty="0">
                <a:latin typeface="Times New Roman" pitchFamily="18" charset="0"/>
              </a:rPr>
              <a:t>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dirty="0"/>
              <a:t>, </a:t>
            </a:r>
            <a:r>
              <a:rPr lang="en-US" altLang="en-US" b="1" dirty="0"/>
              <a:t>we </a:t>
            </a:r>
            <a:r>
              <a:rPr lang="en-US" altLang="en-US" b="1" i="1" dirty="0">
                <a:solidFill>
                  <a:schemeClr val="accent2"/>
                </a:solidFill>
              </a:rPr>
              <a:t>don’t need to check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on the next iteration.</a:t>
            </a:r>
            <a:r>
              <a:rPr lang="en-US" altLang="en-US" b="1" i="1" dirty="0"/>
              <a:t> </a:t>
            </a:r>
          </a:p>
          <a:p>
            <a:pPr marL="457200" indent="-457200">
              <a:buFont typeface="Symbol" pitchFamily="18" charset="2"/>
              <a:buAutoNum type="arabicPeriod"/>
            </a:pPr>
            <a:r>
              <a:rPr lang="en-US" altLang="en-US" b="1" dirty="0"/>
              <a:t>Removing a value on </a:t>
            </a:r>
            <a:r>
              <a:rPr lang="en-US" altLang="en-US" b="1" i="1" dirty="0">
                <a:latin typeface="Times New Roman" pitchFamily="18" charset="0"/>
              </a:rPr>
              <a:t>X</a:t>
            </a:r>
            <a:r>
              <a:rPr lang="en-US" altLang="en-US" b="1" i="1" baseline="-25000" dirty="0">
                <a:latin typeface="Times New Roman" pitchFamily="18" charset="0"/>
              </a:rPr>
              <a:t>i</a:t>
            </a:r>
            <a:r>
              <a:rPr lang="en-US" altLang="en-US" b="1" i="1" dirty="0">
                <a:latin typeface="Times New Roman" pitchFamily="18" charset="0"/>
              </a:rPr>
              <a:t> </a:t>
            </a:r>
            <a:r>
              <a:rPr lang="en-US" altLang="en-US" b="1" dirty="0"/>
              <a:t>can only make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arc-inconsistent with respect to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itself. Thus, we only need to check that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 </a:t>
            </a:r>
            <a:r>
              <a:rPr lang="en-US" altLang="en-US" b="1" dirty="0"/>
              <a:t>is still arc-consistent.</a:t>
            </a:r>
          </a:p>
          <a:p>
            <a:pPr marL="457200" indent="-457200">
              <a:buFont typeface="Symbol" pitchFamily="18" charset="2"/>
              <a:buAutoNum type="arabicPeriod"/>
            </a:pPr>
            <a:endParaRPr lang="en-US" altLang="en-US" b="1" dirty="0"/>
          </a:p>
          <a:p>
            <a:pPr marL="457200" indent="-457200">
              <a:buNone/>
            </a:pPr>
            <a:r>
              <a:rPr lang="en-US" altLang="en-US" b="1" dirty="0"/>
              <a:t>These insights lead a much better algorithm...</a:t>
            </a:r>
          </a:p>
        </p:txBody>
      </p:sp>
    </p:spTree>
    <p:extLst>
      <p:ext uri="{BB962C8B-B14F-4D97-AF65-F5344CB8AC3E}">
        <p14:creationId xmlns:p14="http://schemas.microsoft.com/office/powerpoint/2010/main" val="171997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g92b3bf485b_0_0">
            <a:extLst>
              <a:ext uri="{FF2B5EF4-FFF2-40B4-BE49-F238E27FC236}">
                <a16:creationId xmlns:a16="http://schemas.microsoft.com/office/drawing/2014/main" id="{3D8A3C11-0591-8C4E-9F7B-46EFF85E3807}"/>
              </a:ext>
            </a:extLst>
          </p:cNvPr>
          <p:cNvSpPr/>
          <p:nvPr/>
        </p:nvSpPr>
        <p:spPr>
          <a:xfrm>
            <a:off x="7161212" y="4789634"/>
            <a:ext cx="4267200" cy="1611166"/>
          </a:xfrm>
          <a:prstGeom prst="wedgeRoundRectCallout">
            <a:avLst>
              <a:gd name="adj1" fmla="val -88347"/>
              <a:gd name="adj2" fmla="val -143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Add back arcs to neighbors whenever a node had values removed</a:t>
            </a:r>
            <a:endParaRPr sz="2500" b="1" i="0" u="none" strike="noStrike" cap="none"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EB50EF21-7336-074D-A90A-BBB8D450338D}"/>
              </a:ext>
            </a:extLst>
          </p:cNvPr>
          <p:cNvSpPr>
            <a:spLocks noGrp="1"/>
          </p:cNvSpPr>
          <p:nvPr>
            <p:ph type="title"/>
          </p:nvPr>
        </p:nvSpPr>
        <p:spPr/>
        <p:txBody>
          <a:bodyPr/>
          <a:lstStyle/>
          <a:p>
            <a:r>
              <a:rPr lang="en-US" dirty="0"/>
              <a:t>AC-3</a:t>
            </a:r>
          </a:p>
        </p:txBody>
      </p:sp>
      <p:sp>
        <p:nvSpPr>
          <p:cNvPr id="55300" name="Rectangle 3"/>
          <p:cNvSpPr>
            <a:spLocks noGrp="1" noChangeArrowheads="1"/>
          </p:cNvSpPr>
          <p:nvPr>
            <p:ph type="body" idx="1"/>
          </p:nvPr>
        </p:nvSpPr>
        <p:spPr>
          <a:xfrm>
            <a:off x="837982" y="1371599"/>
            <a:ext cx="9752230" cy="5121273"/>
          </a:xfrm>
        </p:spPr>
        <p:txBody>
          <a:bodyPr>
            <a:normAutofit lnSpcReduction="10000"/>
          </a:bodyPr>
          <a:lstStyle/>
          <a:p>
            <a:pPr>
              <a:buFont typeface="Symbol" pitchFamily="18" charset="2"/>
              <a:buNone/>
            </a:pPr>
            <a:r>
              <a:rPr lang="en-US" altLang="en-US" sz="1600" b="1" dirty="0"/>
              <a:t>function AC-3(</a:t>
            </a:r>
            <a:r>
              <a:rPr lang="en-US" altLang="en-US" sz="1600" b="1" i="1" dirty="0" err="1"/>
              <a:t>csp</a:t>
            </a:r>
            <a:r>
              <a:rPr lang="en-US" altLang="en-US" sz="1600" b="1" dirty="0"/>
              <a:t>) return the CSP, possibly with reduced domains</a:t>
            </a:r>
          </a:p>
          <a:p>
            <a:pPr>
              <a:buFont typeface="Symbol" pitchFamily="18" charset="2"/>
              <a:buNone/>
            </a:pPr>
            <a:r>
              <a:rPr lang="en-US" altLang="en-US" sz="1600" b="1" dirty="0"/>
              <a:t>	inputs: </a:t>
            </a:r>
            <a:r>
              <a:rPr lang="en-US" altLang="en-US" sz="1600" b="1" i="1" dirty="0" err="1"/>
              <a:t>csp</a:t>
            </a:r>
            <a:r>
              <a:rPr lang="en-US" altLang="en-US" sz="1600" b="1" dirty="0"/>
              <a:t>, a binary </a:t>
            </a:r>
            <a:r>
              <a:rPr lang="en-US" altLang="en-US" sz="1600" b="1" dirty="0" err="1"/>
              <a:t>csp</a:t>
            </a:r>
            <a:r>
              <a:rPr lang="en-US" altLang="en-US" sz="1600" b="1" dirty="0"/>
              <a:t> with variables </a:t>
            </a:r>
            <a:r>
              <a:rPr lang="en-US" altLang="en-US" sz="1600" b="1" i="1" dirty="0"/>
              <a:t>{X</a:t>
            </a:r>
            <a:r>
              <a:rPr lang="en-US" altLang="en-US" sz="1600" b="1" i="1" baseline="-25000" dirty="0"/>
              <a:t>1</a:t>
            </a:r>
            <a:r>
              <a:rPr lang="en-US" altLang="en-US" sz="1600" b="1" i="1" dirty="0"/>
              <a:t>, X</a:t>
            </a:r>
            <a:r>
              <a:rPr lang="en-US" altLang="en-US" sz="1600" b="1" i="1" baseline="-25000" dirty="0"/>
              <a:t>2</a:t>
            </a:r>
            <a:r>
              <a:rPr lang="en-US" altLang="en-US" sz="1600" b="1" i="1" dirty="0"/>
              <a:t>, …, </a:t>
            </a:r>
            <a:r>
              <a:rPr lang="en-US" altLang="en-US" sz="1600" b="1" i="1" dirty="0" err="1"/>
              <a:t>X</a:t>
            </a:r>
            <a:r>
              <a:rPr lang="en-US" altLang="en-US" sz="1600" b="1" i="1" baseline="-25000" dirty="0" err="1"/>
              <a:t>n</a:t>
            </a:r>
            <a:r>
              <a:rPr lang="en-US" altLang="en-US" sz="1600" b="1" i="1" dirty="0"/>
              <a:t>}</a:t>
            </a:r>
            <a:r>
              <a:rPr lang="en-US" altLang="en-US" sz="1600" b="1" dirty="0"/>
              <a:t>	</a:t>
            </a:r>
          </a:p>
          <a:p>
            <a:pPr>
              <a:buFont typeface="Symbol" pitchFamily="18" charset="2"/>
              <a:buNone/>
            </a:pPr>
            <a:r>
              <a:rPr lang="en-US" altLang="en-US" sz="1600" b="1" dirty="0"/>
              <a:t>	local variables: </a:t>
            </a:r>
            <a:r>
              <a:rPr lang="en-US" altLang="en-US" sz="1600" b="1" i="1" dirty="0"/>
              <a:t>queue, </a:t>
            </a:r>
            <a:r>
              <a:rPr lang="en-US" altLang="en-US" sz="1600" b="1" dirty="0"/>
              <a:t>a queue of arcs initially the arcs in</a:t>
            </a:r>
            <a:r>
              <a:rPr lang="en-US" altLang="en-US" sz="1600" b="1" i="1" dirty="0"/>
              <a:t> </a:t>
            </a:r>
            <a:r>
              <a:rPr lang="en-US" altLang="en-US" sz="1600" b="1" i="1" dirty="0" err="1"/>
              <a:t>csp</a:t>
            </a:r>
            <a:endParaRPr lang="en-US" altLang="en-US" sz="1600" b="1" dirty="0"/>
          </a:p>
          <a:p>
            <a:pPr>
              <a:buFont typeface="Symbol" pitchFamily="18" charset="2"/>
              <a:buNone/>
            </a:pPr>
            <a:r>
              <a:rPr lang="en-US" altLang="en-US" sz="1600" b="1" dirty="0"/>
              <a:t>	while queue is not empty do</a:t>
            </a:r>
          </a:p>
          <a:p>
            <a:pPr>
              <a:buFont typeface="Symbol" pitchFamily="18" charset="2"/>
              <a:buNone/>
            </a:pPr>
            <a:r>
              <a:rPr lang="en-US" altLang="en-US" sz="1600" b="1" dirty="0"/>
              <a:t>		(</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a:t>
            </a:r>
            <a:r>
              <a:rPr lang="en-US" altLang="en-US" sz="1600" b="1" dirty="0">
                <a:sym typeface="Symbol" pitchFamily="18" charset="2"/>
              </a:rPr>
              <a:t> </a:t>
            </a:r>
            <a:r>
              <a:rPr lang="en-US" altLang="en-US" sz="1600" b="1" i="1" dirty="0" err="1">
                <a:sym typeface="Symbol" pitchFamily="18" charset="2"/>
              </a:rPr>
              <a:t>queue.</a:t>
            </a:r>
            <a:r>
              <a:rPr lang="en-US" altLang="en-US" sz="1600" dirty="0" err="1">
                <a:sym typeface="Symbol" pitchFamily="18" charset="2"/>
              </a:rPr>
              <a:t>pop</a:t>
            </a:r>
            <a:r>
              <a:rPr lang="en-US" altLang="en-US" sz="1600" dirty="0">
                <a:sym typeface="Symbol" pitchFamily="18" charset="2"/>
              </a:rPr>
              <a:t>()</a:t>
            </a:r>
            <a:endParaRPr lang="en-US" altLang="en-US" sz="1600" b="1" dirty="0"/>
          </a:p>
          <a:p>
            <a:pPr>
              <a:buFont typeface="Symbol" pitchFamily="18" charset="2"/>
              <a:buNone/>
            </a:pPr>
            <a:r>
              <a:rPr lang="en-US" altLang="en-US" sz="1600" b="1" dirty="0"/>
              <a:t>		if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then</a:t>
            </a:r>
          </a:p>
          <a:p>
            <a:pPr>
              <a:buFont typeface="Symbol" pitchFamily="18" charset="2"/>
              <a:buNone/>
            </a:pPr>
            <a:r>
              <a:rPr lang="en-US" altLang="en-US" sz="1600" b="1" dirty="0"/>
              <a:t>			for each </a:t>
            </a:r>
            <a:r>
              <a:rPr lang="en-US" altLang="en-US" sz="1600" b="1" i="1" dirty="0" err="1"/>
              <a:t>X</a:t>
            </a:r>
            <a:r>
              <a:rPr lang="en-US" altLang="en-US" sz="1600" b="1" i="1" baseline="-25000" dirty="0" err="1"/>
              <a:t>k</a:t>
            </a:r>
            <a:r>
              <a:rPr lang="en-US" altLang="en-US" sz="1600" b="1" i="1" dirty="0"/>
              <a:t> </a:t>
            </a:r>
            <a:r>
              <a:rPr lang="en-US" altLang="en-US" sz="1600" b="1" dirty="0"/>
              <a:t>in NEIGHBORS[</a:t>
            </a:r>
            <a:r>
              <a:rPr lang="en-US" altLang="en-US" sz="1600" b="1" i="1" dirty="0"/>
              <a:t>X</a:t>
            </a:r>
            <a:r>
              <a:rPr lang="en-US" altLang="en-US" sz="1600" b="1" i="1" baseline="-25000" dirty="0"/>
              <a:t>i</a:t>
            </a:r>
            <a:r>
              <a:rPr lang="en-US" altLang="en-US" sz="1600" b="1" i="1" dirty="0"/>
              <a:t> </a:t>
            </a:r>
            <a:r>
              <a:rPr lang="en-US" altLang="en-US" sz="1600" b="1" dirty="0"/>
              <a:t>] – {</a:t>
            </a:r>
            <a:r>
              <a:rPr lang="en-US" altLang="en-US" sz="1600" b="1" dirty="0" err="1"/>
              <a:t>X</a:t>
            </a:r>
            <a:r>
              <a:rPr lang="en-US" altLang="en-US" sz="1600" b="1" baseline="-25000" dirty="0" err="1"/>
              <a:t>j</a:t>
            </a:r>
            <a:r>
              <a:rPr lang="en-US" altLang="en-US" sz="1600" b="1" dirty="0"/>
              <a:t>} do 					                         add (</a:t>
            </a:r>
            <a:r>
              <a:rPr lang="en-US" altLang="en-US" sz="1600" b="1" i="1" dirty="0" err="1"/>
              <a:t>X</a:t>
            </a:r>
            <a:r>
              <a:rPr lang="en-US" altLang="en-US" sz="1600" b="1" i="1" baseline="-25000" dirty="0" err="1"/>
              <a:t>k</a:t>
            </a:r>
            <a:r>
              <a:rPr lang="en-US" altLang="en-US" sz="1600" b="1" i="1" dirty="0"/>
              <a:t>, X</a:t>
            </a:r>
            <a:r>
              <a:rPr lang="en-US" altLang="en-US" sz="1600" b="1" i="1" baseline="-25000" dirty="0"/>
              <a:t>i</a:t>
            </a:r>
            <a:r>
              <a:rPr lang="en-US" altLang="en-US" sz="1600" b="1" dirty="0"/>
              <a:t>) to queue </a:t>
            </a:r>
            <a:endParaRPr lang="en-US" altLang="en-US" sz="1600" b="1" dirty="0">
              <a:solidFill>
                <a:srgbClr val="C00000"/>
              </a:solidFill>
            </a:endParaRPr>
          </a:p>
          <a:p>
            <a:pPr>
              <a:buFont typeface="Symbol" pitchFamily="18" charset="2"/>
              <a:buNone/>
            </a:pPr>
            <a:endParaRPr lang="en-US" altLang="en-US" sz="1600" b="1" dirty="0"/>
          </a:p>
          <a:p>
            <a:pPr>
              <a:buFont typeface="Symbol" pitchFamily="18" charset="2"/>
              <a:buNone/>
            </a:pPr>
            <a:r>
              <a:rPr lang="en-US" altLang="en-US" sz="1600" b="1" dirty="0"/>
              <a:t>function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return </a:t>
            </a:r>
            <a:r>
              <a:rPr lang="en-US" altLang="en-US" sz="1600" b="1" i="1" dirty="0"/>
              <a:t>true</a:t>
            </a:r>
            <a:r>
              <a:rPr lang="en-US" altLang="en-US" sz="1600" b="1" dirty="0"/>
              <a:t> </a:t>
            </a:r>
            <a:r>
              <a:rPr lang="en-US" altLang="en-US" sz="1600" b="1" dirty="0" err="1"/>
              <a:t>iff</a:t>
            </a:r>
            <a:r>
              <a:rPr lang="en-US" altLang="en-US" sz="1600" b="1" dirty="0"/>
              <a:t> we remove a value</a:t>
            </a:r>
          </a:p>
          <a:p>
            <a:pPr>
              <a:buFont typeface="Symbol" pitchFamily="18" charset="2"/>
              <a:buNone/>
            </a:pP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false</a:t>
            </a:r>
            <a:endParaRPr lang="en-US" altLang="en-US" sz="1600" b="1" dirty="0"/>
          </a:p>
          <a:p>
            <a:pPr>
              <a:buFont typeface="Symbol" pitchFamily="18" charset="2"/>
              <a:buNone/>
            </a:pPr>
            <a:r>
              <a:rPr lang="en-US" altLang="en-US" sz="1600" b="1" dirty="0"/>
              <a:t>	for each </a:t>
            </a:r>
            <a:r>
              <a:rPr lang="en-US" altLang="en-US" sz="1600" b="1" i="1" dirty="0"/>
              <a:t>x</a:t>
            </a:r>
            <a:r>
              <a:rPr lang="en-US" altLang="en-US" sz="1600" b="1" dirty="0"/>
              <a:t> in DOMAIN[</a:t>
            </a:r>
            <a:r>
              <a:rPr lang="en-US" altLang="en-US" sz="1600" b="1" i="1" dirty="0"/>
              <a:t>X</a:t>
            </a:r>
            <a:r>
              <a:rPr lang="en-US" altLang="en-US" sz="1600" b="1" i="1" baseline="-25000" dirty="0"/>
              <a:t>i</a:t>
            </a:r>
            <a:r>
              <a:rPr lang="en-US" altLang="en-US" sz="1600" b="1" dirty="0"/>
              <a:t>] do</a:t>
            </a:r>
          </a:p>
          <a:p>
            <a:pPr>
              <a:buFont typeface="Symbol" pitchFamily="18" charset="2"/>
              <a:buNone/>
            </a:pPr>
            <a:r>
              <a:rPr lang="en-US" altLang="en-US" sz="1600" b="1" dirty="0"/>
              <a:t>		if no value </a:t>
            </a:r>
            <a:r>
              <a:rPr lang="en-US" altLang="en-US" sz="1600" b="1" i="1" dirty="0"/>
              <a:t>y </a:t>
            </a:r>
            <a:r>
              <a:rPr lang="en-US" altLang="en-US" sz="1600" b="1" dirty="0"/>
              <a:t>in</a:t>
            </a:r>
            <a:r>
              <a:rPr lang="en-US" altLang="en-US" sz="1600" b="1" i="1" dirty="0"/>
              <a:t> </a:t>
            </a:r>
            <a:r>
              <a:rPr lang="en-US" altLang="en-US" sz="1600" b="1" dirty="0"/>
              <a:t>DOMAIN[</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allows (</a:t>
            </a:r>
            <a:r>
              <a:rPr lang="en-US" altLang="en-US" sz="1600" b="1" dirty="0" err="1"/>
              <a:t>x,y</a:t>
            </a:r>
            <a:r>
              <a:rPr lang="en-US" altLang="en-US" sz="1600" b="1" dirty="0"/>
              <a:t>) to satisfy </a:t>
            </a:r>
            <a:br>
              <a:rPr lang="en-US" altLang="en-US" sz="1600" b="1" dirty="0"/>
            </a:br>
            <a:r>
              <a:rPr lang="en-US" altLang="en-US" sz="1600" b="1" dirty="0"/>
              <a:t>		the constraints between </a:t>
            </a:r>
            <a:r>
              <a:rPr lang="en-US" altLang="en-US" sz="1600" b="1" i="1" dirty="0"/>
              <a:t>X</a:t>
            </a:r>
            <a:r>
              <a:rPr lang="en-US" altLang="en-US" sz="1600" b="1" i="1" baseline="-25000" dirty="0"/>
              <a:t>i</a:t>
            </a:r>
            <a:r>
              <a:rPr lang="en-US" altLang="en-US" sz="1600" b="1" dirty="0"/>
              <a:t> and </a:t>
            </a:r>
            <a:r>
              <a:rPr lang="en-US" altLang="en-US" sz="1600" b="1" i="1" dirty="0" err="1"/>
              <a:t>X</a:t>
            </a:r>
            <a:r>
              <a:rPr lang="en-US" altLang="en-US" sz="1600" b="1" i="1" baseline="-25000" dirty="0" err="1"/>
              <a:t>j</a:t>
            </a:r>
            <a:endParaRPr lang="en-US" altLang="en-US" sz="1600" b="1" dirty="0"/>
          </a:p>
          <a:p>
            <a:pPr>
              <a:buFont typeface="Symbol" pitchFamily="18" charset="2"/>
              <a:buNone/>
            </a:pPr>
            <a:r>
              <a:rPr lang="en-US" altLang="en-US" sz="1600" b="1" dirty="0"/>
              <a:t>		then delete x from DOMAIN[</a:t>
            </a:r>
            <a:r>
              <a:rPr lang="en-US" altLang="en-US" sz="1600" b="1" i="1" dirty="0"/>
              <a:t>X</a:t>
            </a:r>
            <a:r>
              <a:rPr lang="en-US" altLang="en-US" sz="1600" b="1" i="1" baseline="-25000" dirty="0"/>
              <a:t>i</a:t>
            </a: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true</a:t>
            </a:r>
          </a:p>
          <a:p>
            <a:pPr>
              <a:buFont typeface="Symbol" pitchFamily="18" charset="2"/>
              <a:buNone/>
            </a:pPr>
            <a:r>
              <a:rPr lang="en-US" altLang="en-US" sz="1600" b="1" dirty="0"/>
              <a:t>	return </a:t>
            </a:r>
            <a:r>
              <a:rPr lang="en-US" altLang="en-US" sz="1600" b="1" i="1" dirty="0"/>
              <a:t>removed</a:t>
            </a:r>
          </a:p>
          <a:p>
            <a:pPr>
              <a:buFont typeface="Symbol" pitchFamily="18" charset="2"/>
              <a:buNone/>
            </a:pPr>
            <a:endParaRPr lang="en-US" altLang="en-US" sz="1400" b="1" i="1" dirty="0"/>
          </a:p>
          <a:p>
            <a:pPr>
              <a:buFont typeface="Symbol" pitchFamily="18" charset="2"/>
              <a:buNone/>
            </a:pPr>
            <a:endParaRPr lang="en-US" altLang="en-US" sz="1400" b="1" dirty="0"/>
          </a:p>
        </p:txBody>
      </p:sp>
      <p:sp>
        <p:nvSpPr>
          <p:cNvPr id="55303" name="Text Box 9"/>
          <p:cNvSpPr txBox="1">
            <a:spLocks noChangeArrowheads="1"/>
          </p:cNvSpPr>
          <p:nvPr/>
        </p:nvSpPr>
        <p:spPr bwMode="auto">
          <a:xfrm>
            <a:off x="4265612"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
        <p:nvSpPr>
          <p:cNvPr id="5" name="Google Shape;75;g92b3bf485b_0_0">
            <a:extLst>
              <a:ext uri="{FF2B5EF4-FFF2-40B4-BE49-F238E27FC236}">
                <a16:creationId xmlns:a16="http://schemas.microsoft.com/office/drawing/2014/main" id="{065E768F-D118-0547-915D-CA879C9AF99C}"/>
              </a:ext>
            </a:extLst>
          </p:cNvPr>
          <p:cNvSpPr/>
          <p:nvPr/>
        </p:nvSpPr>
        <p:spPr>
          <a:xfrm>
            <a:off x="7923212" y="2457599"/>
            <a:ext cx="3792660" cy="1325563"/>
          </a:xfrm>
          <a:prstGeom prst="wedgeRoundRectCallout">
            <a:avLst>
              <a:gd name="adj1" fmla="val -163123"/>
              <a:gd name="adj2" fmla="val -560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Keep track of what arcs we need to process</a:t>
            </a:r>
          </a:p>
        </p:txBody>
      </p:sp>
    </p:spTree>
    <p:extLst>
      <p:ext uri="{BB962C8B-B14F-4D97-AF65-F5344CB8AC3E}">
        <p14:creationId xmlns:p14="http://schemas.microsoft.com/office/powerpoint/2010/main" val="405412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p:txBody>
          <a:bodyPr/>
          <a:lstStyle/>
          <a:p>
            <a:r>
              <a:rPr lang="en-US" altLang="en-US" dirty="0"/>
              <a:t>AC-3: Worst Case Complexity Analysis</a:t>
            </a:r>
          </a:p>
        </p:txBody>
      </p:sp>
      <p:sp>
        <p:nvSpPr>
          <p:cNvPr id="57349" name="Rectangle 3"/>
          <p:cNvSpPr>
            <a:spLocks noGrp="1" noChangeArrowheads="1"/>
          </p:cNvSpPr>
          <p:nvPr>
            <p:ph type="body" idx="1"/>
          </p:nvPr>
        </p:nvSpPr>
        <p:spPr/>
        <p:txBody>
          <a:bodyPr>
            <a:normAutofit/>
          </a:bodyPr>
          <a:lstStyle/>
          <a:p>
            <a:r>
              <a:rPr lang="en-US" altLang="en-US" sz="2000" b="1" dirty="0"/>
              <a:t>All nodes can be connected to </a:t>
            </a:r>
            <a:r>
              <a:rPr lang="en-US" altLang="en-US" sz="2000" b="1" i="1" dirty="0">
                <a:solidFill>
                  <a:schemeClr val="accent2"/>
                </a:solidFill>
              </a:rPr>
              <a:t>every </a:t>
            </a:r>
            <a:r>
              <a:rPr lang="en-US" altLang="en-US" sz="2000" b="1"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b="1" dirty="0"/>
              <a:t>If there are </a:t>
            </a:r>
            <a:r>
              <a:rPr lang="en-US" altLang="en-US" sz="2000" b="1" i="1" dirty="0"/>
              <a:t>d </a:t>
            </a:r>
            <a:r>
              <a:rPr lang="en-US" altLang="en-US" sz="2000" b="1" dirty="0"/>
              <a:t>values, checking arc (</a:t>
            </a:r>
            <a:r>
              <a:rPr lang="en-US" altLang="en-US" sz="2000" b="1" dirty="0" err="1"/>
              <a:t>i,j</a:t>
            </a:r>
            <a:r>
              <a:rPr lang="en-US" altLang="en-US" sz="2000" b="1" dirty="0"/>
              <a:t>) takes </a:t>
            </a:r>
            <a:r>
              <a:rPr lang="en-US" altLang="en-US" sz="2000" b="1" i="1" dirty="0">
                <a:solidFill>
                  <a:schemeClr val="accent2"/>
                </a:solidFill>
              </a:rPr>
              <a:t>O(d</a:t>
            </a:r>
            <a:r>
              <a:rPr lang="en-US" altLang="en-US" sz="2000" b="1" i="1" baseline="30000" dirty="0">
                <a:solidFill>
                  <a:schemeClr val="accent2"/>
                </a:solidFill>
              </a:rPr>
              <a:t>2</a:t>
            </a:r>
            <a:r>
              <a:rPr lang="en-US" altLang="en-US" sz="2000" b="1" i="1" dirty="0">
                <a:solidFill>
                  <a:schemeClr val="accent2"/>
                </a:solidFill>
              </a:rPr>
              <a:t>)</a:t>
            </a:r>
            <a:r>
              <a:rPr lang="en-US" altLang="en-US" sz="2000" b="1" i="1" dirty="0"/>
              <a:t> </a:t>
            </a:r>
            <a:r>
              <a:rPr lang="en-US" altLang="en-US" sz="2000" b="1" dirty="0"/>
              <a:t>time</a:t>
            </a:r>
          </a:p>
          <a:p>
            <a:r>
              <a:rPr lang="en-US" altLang="en-US" sz="2000" b="1" dirty="0"/>
              <a:t>Each arc (</a:t>
            </a:r>
            <a:r>
              <a:rPr lang="en-US" altLang="en-US" sz="2000" b="1" dirty="0" err="1"/>
              <a:t>i,j</a:t>
            </a:r>
            <a:r>
              <a:rPr lang="en-US" altLang="en-US" sz="2000" b="1" dirty="0"/>
              <a:t>) can only be inserted into the queue </a:t>
            </a:r>
            <a:r>
              <a:rPr lang="en-US" altLang="en-US" sz="2000" b="1" i="1" dirty="0">
                <a:solidFill>
                  <a:schemeClr val="accent2"/>
                </a:solidFill>
              </a:rPr>
              <a:t>d</a:t>
            </a:r>
            <a:r>
              <a:rPr lang="en-US" altLang="en-US" sz="2000" b="1" dirty="0"/>
              <a:t> times</a:t>
            </a:r>
          </a:p>
          <a:p>
            <a:r>
              <a:rPr lang="en-US" altLang="en-US" sz="2000" b="1" dirty="0"/>
              <a:t>Worst case complexity: </a:t>
            </a:r>
            <a:r>
              <a:rPr lang="en-US" altLang="en-US" sz="2000" b="1" i="1" dirty="0">
                <a:solidFill>
                  <a:schemeClr val="accent2"/>
                </a:solidFill>
              </a:rPr>
              <a:t>O(n</a:t>
            </a:r>
            <a:r>
              <a:rPr lang="en-US" altLang="en-US" sz="2000" b="1" i="1" baseline="30000" dirty="0">
                <a:solidFill>
                  <a:schemeClr val="accent2"/>
                </a:solidFill>
              </a:rPr>
              <a:t>2</a:t>
            </a:r>
            <a:r>
              <a:rPr lang="en-US" altLang="en-US" sz="2000" b="1" i="1" dirty="0">
                <a:solidFill>
                  <a:schemeClr val="accent2"/>
                </a:solidFill>
              </a:rPr>
              <a:t>d</a:t>
            </a:r>
            <a:r>
              <a:rPr lang="en-US" altLang="en-US" sz="2000" b="1" i="1" baseline="30000" dirty="0">
                <a:solidFill>
                  <a:schemeClr val="accent2"/>
                </a:solidFill>
              </a:rPr>
              <a:t>3</a:t>
            </a:r>
            <a:r>
              <a:rPr lang="en-US" altLang="en-US" sz="2000" b="1" i="1" dirty="0">
                <a:solidFill>
                  <a:schemeClr val="accent2"/>
                </a:solidFill>
              </a:rPr>
              <a:t>)</a:t>
            </a:r>
          </a:p>
          <a:p>
            <a:endParaRPr lang="en-US" altLang="en-US" sz="2000" b="1" i="1" dirty="0">
              <a:solidFill>
                <a:schemeClr val="accent2"/>
              </a:solidFill>
            </a:endParaRPr>
          </a:p>
          <a:p>
            <a:pPr>
              <a:buFont typeface="Symbol" pitchFamily="18" charset="2"/>
              <a:buNone/>
            </a:pPr>
            <a:r>
              <a:rPr lang="en-US" altLang="en-US" sz="2000" b="1" dirty="0"/>
              <a:t>(For </a:t>
            </a:r>
            <a:r>
              <a:rPr lang="en-US" altLang="en-US" sz="2000" b="1" i="1" dirty="0">
                <a:solidFill>
                  <a:schemeClr val="accent2"/>
                </a:solidFill>
              </a:rPr>
              <a:t>planar </a:t>
            </a:r>
            <a:r>
              <a:rPr lang="en-US" altLang="en-US" sz="2000" b="1" dirty="0"/>
              <a:t>constraint graphs, the number of arcs can only be </a:t>
            </a:r>
            <a:r>
              <a:rPr lang="en-US" altLang="en-US" sz="2000" b="1" i="1" dirty="0">
                <a:solidFill>
                  <a:schemeClr val="accent2"/>
                </a:solidFill>
              </a:rPr>
              <a:t>linear in N and </a:t>
            </a:r>
            <a:r>
              <a:rPr lang="en-US" altLang="en-US" sz="2000" b="1" dirty="0"/>
              <a:t>the time complexity is only </a:t>
            </a:r>
            <a:r>
              <a:rPr lang="en-US" altLang="en-US" sz="2000" b="1" i="1" dirty="0">
                <a:solidFill>
                  <a:schemeClr val="accent2"/>
                </a:solidFill>
              </a:rPr>
              <a:t>O(nd</a:t>
            </a:r>
            <a:r>
              <a:rPr lang="en-US" altLang="en-US" sz="2000" b="1" i="1" baseline="30000" dirty="0">
                <a:solidFill>
                  <a:schemeClr val="accent2"/>
                </a:solidFill>
              </a:rPr>
              <a:t>3</a:t>
            </a:r>
            <a:r>
              <a:rPr lang="en-US" altLang="en-US" sz="2000" b="1"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CSPs and Search</a:t>
            </a:r>
          </a:p>
        </p:txBody>
      </p:sp>
      <p:sp>
        <p:nvSpPr>
          <p:cNvPr id="5123" name="Content Placeholder 2"/>
          <p:cNvSpPr>
            <a:spLocks noGrp="1"/>
          </p:cNvSpPr>
          <p:nvPr>
            <p:ph type="body" idx="1"/>
          </p:nvPr>
        </p:nvSpPr>
        <p:spPr/>
        <p:txBody>
          <a:bodyPr>
            <a:normAutofit/>
          </a:bodyPr>
          <a:lstStyle/>
          <a:p>
            <a:pPr eaLnBrk="1" hangingPunct="1"/>
            <a:r>
              <a:rPr lang="en-US" sz="2000" b="1" dirty="0"/>
              <a:t>Assumptions about the world: a single agent, deterministic actions, fully observed state, discrete state space</a:t>
            </a:r>
          </a:p>
          <a:p>
            <a:pPr lvl="1"/>
            <a:endParaRPr lang="en-US" sz="1600" dirty="0"/>
          </a:p>
          <a:p>
            <a:pPr eaLnBrk="1" hangingPunct="1"/>
            <a:r>
              <a:rPr lang="en-US" sz="2000" b="1" dirty="0"/>
              <a:t>Planning: sequences of actions</a:t>
            </a:r>
          </a:p>
          <a:p>
            <a:pPr lvl="1" eaLnBrk="1" hangingPunct="1"/>
            <a:r>
              <a:rPr lang="en-US" sz="1600" dirty="0"/>
              <a:t>The path to the goal is the important thing</a:t>
            </a:r>
          </a:p>
          <a:p>
            <a:pPr lvl="1" eaLnBrk="1" hangingPunct="1"/>
            <a:r>
              <a:rPr lang="en-US" sz="1600" dirty="0"/>
              <a:t>Paths have various costs, depths</a:t>
            </a:r>
          </a:p>
          <a:p>
            <a:pPr lvl="1" eaLnBrk="1" hangingPunct="1"/>
            <a:r>
              <a:rPr lang="en-US" sz="1600" dirty="0"/>
              <a:t>Heuristics give problem-specific guidance</a:t>
            </a:r>
          </a:p>
          <a:p>
            <a:pPr lvl="1" eaLnBrk="1" hangingPunct="1"/>
            <a:endParaRPr lang="en-US" sz="1600" dirty="0"/>
          </a:p>
          <a:p>
            <a:pPr eaLnBrk="1" hangingPunct="1"/>
            <a:r>
              <a:rPr lang="en-US" sz="2000" b="1" dirty="0"/>
              <a:t>Identification: assignments to variables</a:t>
            </a:r>
          </a:p>
          <a:p>
            <a:pPr lvl="1" eaLnBrk="1" hangingPunct="1"/>
            <a:r>
              <a:rPr lang="en-US" sz="1600" dirty="0"/>
              <a:t>The goal itself is important, not the path</a:t>
            </a:r>
          </a:p>
          <a:p>
            <a:pPr lvl="1" eaLnBrk="1" hangingPunct="1"/>
            <a:r>
              <a:rPr lang="en-US" sz="1600" dirty="0"/>
              <a:t>All paths at the same depth (for some formulations)</a:t>
            </a:r>
          </a:p>
          <a:p>
            <a:pPr lvl="1" eaLnBrk="1" hangingPunct="1"/>
            <a:r>
              <a:rPr lang="en-US" sz="16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780" y="24003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7117318" y="4491040"/>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normAutofit fontScale="92500" lnSpcReduction="10000"/>
          </a:bodyPr>
          <a:lstStyle/>
          <a:p>
            <a:pPr>
              <a:lnSpc>
                <a:spcPct val="80000"/>
              </a:lnSpc>
            </a:pPr>
            <a:r>
              <a:rPr lang="en-US" altLang="en-US"/>
              <a:t>Hill-climbing, simulated annealing typically work with "complete" states, i.e., all variables assigned</a:t>
            </a:r>
          </a:p>
          <a:p>
            <a:pPr>
              <a:lnSpc>
                <a:spcPct val="80000"/>
              </a:lnSpc>
            </a:pPr>
            <a:endParaRPr lang="en-US" altLang="en-US"/>
          </a:p>
          <a:p>
            <a:pPr>
              <a:lnSpc>
                <a:spcPct val="80000"/>
              </a:lnSpc>
            </a:pPr>
            <a:r>
              <a:rPr lang="en-US" altLang="en-US"/>
              <a:t>To apply to CSPs:</a:t>
            </a:r>
          </a:p>
          <a:p>
            <a:pPr lvl="1">
              <a:lnSpc>
                <a:spcPct val="80000"/>
              </a:lnSpc>
            </a:pPr>
            <a:r>
              <a:rPr lang="en-US" altLang="en-US"/>
              <a:t>allow states with unsatisfied constraints</a:t>
            </a:r>
          </a:p>
          <a:p>
            <a:pPr lvl="1">
              <a:lnSpc>
                <a:spcPct val="80000"/>
              </a:lnSpc>
            </a:pPr>
            <a:r>
              <a:rPr lang="en-US" altLang="en-US"/>
              <a:t>operators </a:t>
            </a:r>
            <a:r>
              <a:rPr lang="en-US" altLang="en-US">
                <a:solidFill>
                  <a:srgbClr val="FF0000"/>
                </a:solidFill>
              </a:rPr>
              <a:t>reassign</a:t>
            </a:r>
            <a:r>
              <a:rPr lang="en-US" altLang="en-US"/>
              <a:t> variable values</a:t>
            </a:r>
          </a:p>
          <a:p>
            <a:pPr>
              <a:lnSpc>
                <a:spcPct val="80000"/>
              </a:lnSpc>
            </a:pPr>
            <a:endParaRPr lang="en-US" altLang="en-US"/>
          </a:p>
          <a:p>
            <a:pPr>
              <a:lnSpc>
                <a:spcPct val="80000"/>
              </a:lnSpc>
            </a:pPr>
            <a:r>
              <a:rPr lang="en-US" altLang="en-US"/>
              <a:t>Variable selection: randomly select any conflicted variable</a:t>
            </a:r>
          </a:p>
          <a:p>
            <a:pPr>
              <a:lnSpc>
                <a:spcPct val="80000"/>
              </a:lnSpc>
            </a:pPr>
            <a:endParaRPr lang="en-US" altLang="en-US"/>
          </a:p>
          <a:p>
            <a:pPr>
              <a:lnSpc>
                <a:spcPct val="80000"/>
              </a:lnSpc>
            </a:pPr>
            <a:r>
              <a:rPr lang="en-US" altLang="en-US"/>
              <a:t>Value selection by </a:t>
            </a:r>
            <a:r>
              <a:rPr lang="en-US" altLang="en-US">
                <a:solidFill>
                  <a:srgbClr val="FF0000"/>
                </a:solidFill>
              </a:rPr>
              <a:t>min-conflicts </a:t>
            </a:r>
            <a:r>
              <a:rPr lang="en-US" altLang="en-US"/>
              <a:t>heuristic:</a:t>
            </a:r>
          </a:p>
          <a:p>
            <a:pPr lvl="1">
              <a:lnSpc>
                <a:spcPct val="80000"/>
              </a:lnSpc>
            </a:pPr>
            <a:r>
              <a:rPr lang="en-US" altLang="en-US"/>
              <a:t>choose value that violates the fewest constraints</a:t>
            </a:r>
          </a:p>
          <a:p>
            <a:pPr lvl="1">
              <a:lnSpc>
                <a:spcPct val="80000"/>
              </a:lnSpc>
            </a:pPr>
            <a:r>
              <a:rPr lang="en-US" altLang="en-US"/>
              <a:t>i.e., hill-climb with </a:t>
            </a:r>
            <a:r>
              <a:rPr lang="en-US" altLang="en-US" i="1"/>
              <a:t>h(n) </a:t>
            </a:r>
            <a:r>
              <a:rPr lang="en-US" altLang="en-US"/>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a:t>Example: n-queens</a:t>
            </a:r>
          </a:p>
        </p:txBody>
      </p:sp>
      <p:sp>
        <p:nvSpPr>
          <p:cNvPr id="60421" name="Rectangle 3"/>
          <p:cNvSpPr>
            <a:spLocks noGrp="1" noChangeArrowheads="1"/>
          </p:cNvSpPr>
          <p:nvPr>
            <p:ph type="body" idx="1"/>
          </p:nvPr>
        </p:nvSpPr>
        <p:spPr/>
        <p:txBody>
          <a:bodyPr>
            <a:normAutofit fontScale="92500" lnSpcReduction="20000"/>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r>
              <a:rPr lang="en-US" altLang="en-US" dirty="0"/>
              <a:t>Given random initial state, local min-conflicts can solve </a:t>
            </a:r>
            <a:r>
              <a:rPr lang="en-US" altLang="en-US" i="1" dirty="0"/>
              <a:t>n</a:t>
            </a:r>
            <a:r>
              <a:rPr lang="en-US" altLang="en-US" dirty="0"/>
              <a:t>-queens in almost constant time for arbitrary </a:t>
            </a:r>
            <a:r>
              <a:rPr lang="en-US" altLang="en-US" i="1" dirty="0"/>
              <a:t>n</a:t>
            </a:r>
            <a:r>
              <a:rPr lang="en-US" altLang="en-US" dirty="0"/>
              <a:t> with high probability (e.g., </a:t>
            </a:r>
            <a:r>
              <a:rPr lang="en-US" altLang="en-US" i="1" dirty="0"/>
              <a:t>n</a:t>
            </a:r>
            <a:r>
              <a:rPr lang="en-US" altLang="en-US" dirty="0"/>
              <a:t> = 10,000,000)</a:t>
            </a:r>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2" y="2743200"/>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68010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3FD59CEA-B022-4045-BF35-AA769A535B68}"/>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5256212" y="1143000"/>
            <a:ext cx="914400" cy="5562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F6BBA0D-4864-1140-B61D-25E5FBB56476}"/>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183798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2208212" y="457200"/>
            <a:ext cx="7772400" cy="457200"/>
          </a:xfrm>
        </p:spPr>
        <p:txBody>
          <a:bodyPr>
            <a:normAutofit fontScale="90000"/>
          </a:bodyPr>
          <a:lstStyle/>
          <a:p>
            <a:r>
              <a:rPr lang="en-US" altLang="en-US" dirty="0"/>
              <a:t>Beyond binary constraints:</a:t>
            </a:r>
            <a:br>
              <a:rPr lang="en-US" altLang="en-US" dirty="0"/>
            </a:br>
            <a:r>
              <a:rPr lang="en-US" altLang="en-US" dirty="0"/>
              <a:t>Path consistency</a:t>
            </a:r>
          </a:p>
        </p:txBody>
      </p:sp>
      <p:sp>
        <p:nvSpPr>
          <p:cNvPr id="56323" name="Content Placeholder 2"/>
          <p:cNvSpPr>
            <a:spLocks noGrp="1"/>
          </p:cNvSpPr>
          <p:nvPr>
            <p:ph type="body" idx="1"/>
          </p:nvPr>
        </p:nvSpPr>
        <p:spPr>
          <a:xfrm>
            <a:off x="2208212" y="1219200"/>
            <a:ext cx="7772400" cy="5334000"/>
          </a:xfrm>
        </p:spPr>
        <p:txBody>
          <a:bodyPr>
            <a:normAutofit fontScale="92500" lnSpcReduction="10000"/>
          </a:bodyPr>
          <a:lstStyle/>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5632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a:pPr>
                <a:spcBef>
                  <a:spcPct val="0"/>
                </a:spcBef>
                <a:buClrTx/>
                <a:buSzTx/>
                <a:buFontTx/>
                <a:buNone/>
              </a:pPr>
              <a:t>60</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type="body" idx="1"/>
          </p:nvPr>
        </p:nvSpPr>
        <p:spPr/>
        <p:txBody>
          <a:bodyPr>
            <a:normAutofit fontScale="92500" lnSpcReduction="10000"/>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857250" lvl="1" indent="-457200">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lvl="1">
              <a:buFontTx/>
              <a:buNone/>
              <a:defRPr/>
            </a:pPr>
            <a:r>
              <a:rPr lang="en-US" dirty="0">
                <a:ea typeface="ＭＳ Ｐゴシック" charset="-128"/>
              </a:rPr>
              <a:t>  A              E</a:t>
            </a:r>
          </a:p>
          <a:p>
            <a:pPr lvl="1">
              <a:buFontTx/>
              <a:buNone/>
              <a:defRPr/>
            </a:pPr>
            <a:r>
              <a:rPr lang="en-US" dirty="0">
                <a:ea typeface="ＭＳ Ｐゴシック" charset="-128"/>
              </a:rPr>
              <a:t>     \           /</a:t>
            </a:r>
          </a:p>
          <a:p>
            <a:pPr lvl="1">
              <a:buFontTx/>
              <a:buNone/>
              <a:defRPr/>
            </a:pPr>
            <a:r>
              <a:rPr lang="en-US" dirty="0">
                <a:ea typeface="ＭＳ Ｐゴシック" charset="-128"/>
              </a:rPr>
              <a:t>		B –  D             A </a:t>
            </a:r>
            <a:r>
              <a:rPr lang="en-US" dirty="0">
                <a:latin typeface="Wingdings" charset="2"/>
                <a:ea typeface="ＭＳ Ｐゴシック" charset="-128"/>
              </a:rPr>
              <a:t></a:t>
            </a:r>
            <a:r>
              <a:rPr lang="en-US" dirty="0">
                <a:ea typeface="ＭＳ Ｐゴシック" charset="-128"/>
              </a:rPr>
              <a:t> B </a:t>
            </a:r>
            <a:r>
              <a:rPr lang="en-US" dirty="0">
                <a:latin typeface="Wingdings" charset="2"/>
                <a:ea typeface="ＭＳ Ｐゴシック" charset="-128"/>
              </a:rPr>
              <a:t></a:t>
            </a:r>
            <a:r>
              <a:rPr lang="en-US" dirty="0">
                <a:ea typeface="ＭＳ Ｐゴシック" charset="-128"/>
              </a:rPr>
              <a:t>  C </a:t>
            </a:r>
            <a:r>
              <a:rPr lang="en-US" dirty="0">
                <a:latin typeface="Wingdings" charset="2"/>
                <a:ea typeface="ＭＳ Ｐゴシック" charset="-128"/>
              </a:rPr>
              <a:t></a:t>
            </a:r>
            <a:r>
              <a:rPr lang="en-US" dirty="0">
                <a:ea typeface="ＭＳ Ｐゴシック" charset="-128"/>
              </a:rPr>
              <a:t> D </a:t>
            </a:r>
            <a:r>
              <a:rPr lang="en-US" dirty="0">
                <a:latin typeface="Wingdings" charset="2"/>
                <a:ea typeface="ＭＳ Ｐゴシック" charset="-128"/>
              </a:rPr>
              <a:t></a:t>
            </a:r>
            <a:r>
              <a:rPr lang="en-US" dirty="0">
                <a:ea typeface="ＭＳ Ｐゴシック" charset="-128"/>
              </a:rPr>
              <a:t>E </a:t>
            </a:r>
            <a:r>
              <a:rPr lang="en-US" dirty="0">
                <a:latin typeface="Wingdings" charset="2"/>
                <a:ea typeface="ＭＳ Ｐゴシック" charset="-128"/>
              </a:rPr>
              <a:t></a:t>
            </a:r>
            <a:r>
              <a:rPr lang="en-US" dirty="0">
                <a:ea typeface="ＭＳ Ｐゴシック" charset="-128"/>
              </a:rPr>
              <a:t> F</a:t>
            </a:r>
          </a:p>
          <a:p>
            <a:pPr lvl="1">
              <a:buFontTx/>
              <a:buNone/>
              <a:defRPr/>
            </a:pPr>
            <a:r>
              <a:rPr lang="en-US" dirty="0">
                <a:ea typeface="ＭＳ Ｐゴシック" charset="-128"/>
              </a:rPr>
              <a:t>    /            \</a:t>
            </a:r>
          </a:p>
          <a:p>
            <a:pPr lvl="1">
              <a:buFontTx/>
              <a:buNone/>
              <a:defRPr/>
            </a:pPr>
            <a:r>
              <a:rPr lang="en-US" dirty="0">
                <a:ea typeface="ＭＳ Ｐゴシック" charset="-128"/>
              </a:rPr>
              <a:t>  C             F</a:t>
            </a:r>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61</a:t>
            </a:fld>
            <a:endParaRPr lang="en-US" altLang="en-US" sz="1400" b="0"/>
          </a:p>
        </p:txBody>
      </p:sp>
      <p:sp>
        <p:nvSpPr>
          <p:cNvPr id="105476" name="Date Placeholder 3"/>
          <p:cNvSpPr>
            <a:spLocks noGrp="1"/>
          </p:cNvSpPr>
          <p:nvPr>
            <p:ph type="dt" sz="quarter" idx="4294967295"/>
          </p:nvPr>
        </p:nvSpPr>
        <p:spPr>
          <a:xfrm>
            <a:off x="0" y="6248400"/>
            <a:ext cx="2362200" cy="457200"/>
          </a:xfrm>
        </p:spPr>
        <p:txBody>
          <a:bodyPr/>
          <a:lstStyle/>
          <a:p>
            <a:pPr>
              <a:defRPr/>
            </a:pPr>
            <a:endParaRPr lang="en-US" dirty="0"/>
          </a:p>
        </p:txBody>
      </p:sp>
      <p:sp>
        <p:nvSpPr>
          <p:cNvPr id="61446" name="Curved Down Arrow 17"/>
          <p:cNvSpPr>
            <a:spLocks noChangeArrowheads="1"/>
          </p:cNvSpPr>
          <p:nvPr/>
        </p:nvSpPr>
        <p:spPr bwMode="auto">
          <a:xfrm>
            <a:off x="5484812" y="4343400"/>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61447" name="Curved Down Arrow 22"/>
          <p:cNvSpPr>
            <a:spLocks noChangeArrowheads="1"/>
          </p:cNvSpPr>
          <p:nvPr/>
        </p:nvSpPr>
        <p:spPr bwMode="auto">
          <a:xfrm>
            <a:off x="6704012" y="4359275"/>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9786735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979612" y="609600"/>
            <a:ext cx="8229600" cy="457200"/>
          </a:xfrm>
        </p:spPr>
        <p:txBody>
          <a:bodyPr>
            <a:normAutofit fontScale="90000"/>
          </a:bodyPr>
          <a:lstStyle/>
          <a:p>
            <a:r>
              <a:rPr lang="en-US" altLang="en-US" sz="2800"/>
              <a:t>Simplifying hard CSPs: Cycle Cutsets</a:t>
            </a:r>
          </a:p>
        </p:txBody>
      </p:sp>
      <p:sp>
        <p:nvSpPr>
          <p:cNvPr id="62467" name="Content Placeholder 2"/>
          <p:cNvSpPr>
            <a:spLocks noGrp="1"/>
          </p:cNvSpPr>
          <p:nvPr>
            <p:ph type="body" idx="1"/>
          </p:nvPr>
        </p:nvSpPr>
        <p:spPr>
          <a:xfrm>
            <a:off x="2208212" y="1295400"/>
            <a:ext cx="8001000" cy="4572000"/>
          </a:xfrm>
        </p:spPr>
        <p:txBody>
          <a:bodyPr>
            <a:normAutofit fontScale="92500" lnSpcReduction="10000"/>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6246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a:pPr>
                <a:spcBef>
                  <a:spcPct val="0"/>
                </a:spcBef>
                <a:buClrTx/>
                <a:buSzTx/>
                <a:buFontTx/>
                <a:buNone/>
              </a:pPr>
              <a:t>62</a:t>
            </a:fld>
            <a:endParaRPr lang="en-US" altLang="en-US" sz="1400" b="0"/>
          </a:p>
        </p:txBody>
      </p:sp>
      <p:sp>
        <p:nvSpPr>
          <p:cNvPr id="106500"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224602127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type="body" idx="1"/>
          </p:nvPr>
        </p:nvSpPr>
        <p:spPr/>
        <p:txBody>
          <a:bodyPr>
            <a:normAutofit/>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5734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a:pPr>
                <a:spcBef>
                  <a:spcPct val="0"/>
                </a:spcBef>
                <a:buClrTx/>
                <a:buSzTx/>
                <a:buFontTx/>
                <a:buNone/>
              </a:pPr>
              <a:t>63</a:t>
            </a:fld>
            <a:endParaRPr lang="en-US" altLang="en-US" sz="1400" b="0"/>
          </a:p>
        </p:txBody>
      </p:sp>
      <p:sp>
        <p:nvSpPr>
          <p:cNvPr id="99332"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542212" y="32766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9599612" y="53399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Oval 8"/>
          <p:cNvSpPr/>
          <p:nvPr/>
        </p:nvSpPr>
        <p:spPr bwMode="auto">
          <a:xfrm>
            <a:off x="9953453" y="42762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Oval 9"/>
          <p:cNvSpPr/>
          <p:nvPr/>
        </p:nvSpPr>
        <p:spPr bwMode="auto">
          <a:xfrm>
            <a:off x="9521524" y="47334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Oval 10"/>
          <p:cNvSpPr/>
          <p:nvPr/>
        </p:nvSpPr>
        <p:spPr bwMode="auto">
          <a:xfrm>
            <a:off x="9675812" y="35995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Oval 11"/>
          <p:cNvSpPr/>
          <p:nvPr/>
        </p:nvSpPr>
        <p:spPr bwMode="auto">
          <a:xfrm>
            <a:off x="8743306" y="42853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type="body" idx="1"/>
          </p:nvPr>
        </p:nvSpPr>
        <p:spPr/>
        <p:txBody>
          <a:bodyPr>
            <a:normAutofit lnSpcReduction="10000"/>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When a value is deleted from </a:t>
            </a:r>
            <a:r>
              <a:rPr lang="en-US" altLang="en-US"/>
              <a:t>a variable’s </a:t>
            </a:r>
            <a:r>
              <a:rPr lang="en-US" altLang="en-US" dirty="0"/>
              <a:t>domain, add it to its conflict set</a:t>
            </a:r>
          </a:p>
          <a:p>
            <a:pPr lvl="1"/>
            <a:r>
              <a:rPr lang="en-US" altLang="en-US" dirty="0"/>
              <a:t>But </a:t>
            </a:r>
            <a:r>
              <a:rPr lang="en-US" altLang="en-US" dirty="0" err="1"/>
              <a:t>backjumping</a:t>
            </a:r>
            <a:r>
              <a:rPr lang="en-US" altLang="en-US" dirty="0"/>
              <a:t> finds the same conflicts that forward checking does</a:t>
            </a:r>
          </a:p>
          <a:p>
            <a:pPr lvl="1"/>
            <a:r>
              <a:rPr lang="en-US" altLang="en-US" dirty="0"/>
              <a:t>Fix using “conflict-directed </a:t>
            </a:r>
            <a:r>
              <a:rPr lang="en-US" altLang="en-US" dirty="0" err="1"/>
              <a:t>backjumping</a:t>
            </a:r>
            <a:r>
              <a:rPr lang="en-US" altLang="en-US" dirty="0"/>
              <a:t>”</a:t>
            </a:r>
          </a:p>
          <a:p>
            <a:pPr lvl="2"/>
            <a:r>
              <a:rPr lang="en-US" altLang="en-US" dirty="0"/>
              <a:t>Go back to predecessors of conflict set</a:t>
            </a:r>
          </a:p>
        </p:txBody>
      </p:sp>
      <p:sp>
        <p:nvSpPr>
          <p:cNvPr id="58373"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a:pPr>
                <a:spcBef>
                  <a:spcPct val="0"/>
                </a:spcBef>
                <a:buClrTx/>
                <a:buSzTx/>
                <a:buFontTx/>
                <a:buNone/>
              </a:pPr>
              <a:t>64</a:t>
            </a:fld>
            <a:endParaRPr lang="en-US" altLang="en-US" sz="1400" b="0"/>
          </a:p>
        </p:txBody>
      </p:sp>
      <p:sp>
        <p:nvSpPr>
          <p:cNvPr id="100356"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999413" y="4724400"/>
            <a:ext cx="2309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8331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normAutofit/>
          </a:bodyPr>
          <a:lstStyle/>
          <a:p>
            <a:pPr>
              <a:buFont typeface="Symbol" pitchFamily="18" charset="2"/>
              <a:buNone/>
            </a:pPr>
            <a:r>
              <a:rPr lang="en-US" altLang="en-US" dirty="0"/>
              <a:t>The crucial principle: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
        <p:nvSpPr>
          <p:cNvPr id="44035" name="Slide Number Placeholder 5"/>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a:latin typeface="Times New Roman" pitchFamily="18" charset="0"/>
              </a:rPr>
              <a:pPr>
                <a:spcBef>
                  <a:spcPct val="0"/>
                </a:spcBef>
                <a:buClrTx/>
                <a:buSzTx/>
                <a:buFontTx/>
                <a:buNone/>
              </a:pPr>
              <a:t>65</a:t>
            </a:fld>
            <a:endParaRPr lang="en-US" altLang="en-US" sz="1400" b="0">
              <a:latin typeface="Times New Roman" pitchFamily="18" charset="0"/>
            </a:endParaRPr>
          </a:p>
        </p:txBody>
      </p:sp>
      <p:sp>
        <p:nvSpPr>
          <p:cNvPr id="44034" name="Date Placeholder 3"/>
          <p:cNvSpPr>
            <a:spLocks noGrp="1"/>
          </p:cNvSpPr>
          <p:nvPr>
            <p:ph type="dt" sz="quarter" idx="4294967295"/>
          </p:nvPr>
        </p:nvSpPr>
        <p:spPr>
          <a:xfrm>
            <a:off x="0" y="6248400"/>
            <a:ext cx="2362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sz="1400" b="0" dirty="0">
              <a:latin typeface="Times New Roman" pitchFamily="18" charset="0"/>
            </a:endParaRPr>
          </a:p>
        </p:txBody>
      </p:sp>
    </p:spTree>
    <p:extLst>
      <p:ext uri="{BB962C8B-B14F-4D97-AF65-F5344CB8AC3E}">
        <p14:creationId xmlns:p14="http://schemas.microsoft.com/office/powerpoint/2010/main" val="127914134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hoto, side, old, large&#10;&#10;Description automatically generated">
            <a:extLst>
              <a:ext uri="{FF2B5EF4-FFF2-40B4-BE49-F238E27FC236}">
                <a16:creationId xmlns:a16="http://schemas.microsoft.com/office/drawing/2014/main" id="{AE0A1FF0-3DB8-2440-83C1-EEC6CAC5AE4C}"/>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4646612" y="1143000"/>
            <a:ext cx="2133600" cy="206704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9DD9AA3-2F8C-D644-9591-27419DBD1D9E}"/>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364024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6389" name="Rectangle 3"/>
          <p:cNvSpPr>
            <a:spLocks noGrp="1" noChangeArrowheads="1"/>
          </p:cNvSpPr>
          <p:nvPr>
            <p:ph type="body" idx="1"/>
          </p:nvPr>
        </p:nvSpPr>
        <p:spPr>
          <a:xfrm>
            <a:off x="837982" y="1751654"/>
            <a:ext cx="10512862" cy="4496746"/>
          </a:xfrm>
        </p:spPr>
        <p:txBody>
          <a:bodyPr>
            <a:normAutofit fontScale="92500"/>
          </a:bodyPr>
          <a:lstStyle/>
          <a:p>
            <a:pPr>
              <a:spcAft>
                <a:spcPts val="600"/>
              </a:spcAft>
            </a:pPr>
            <a:r>
              <a:rPr lang="en-US" altLang="en-US" dirty="0"/>
              <a:t>An assignment is </a:t>
            </a:r>
            <a:r>
              <a:rPr lang="en-US" altLang="en-US" i="1" dirty="0">
                <a:solidFill>
                  <a:schemeClr val="accent2"/>
                </a:solidFill>
              </a:rPr>
              <a:t>complete </a:t>
            </a:r>
            <a:r>
              <a:rPr lang="en-US" altLang="en-US" dirty="0"/>
              <a:t>when every variable is assigned a value. </a:t>
            </a:r>
          </a:p>
          <a:p>
            <a:pPr>
              <a:spcAft>
                <a:spcPts val="600"/>
              </a:spcAft>
            </a:pPr>
            <a:r>
              <a:rPr lang="en-US" altLang="en-US" dirty="0"/>
              <a:t>A </a:t>
            </a:r>
            <a:r>
              <a:rPr lang="en-US" altLang="en-US" i="1" dirty="0">
                <a:solidFill>
                  <a:schemeClr val="accent2"/>
                </a:solidFill>
              </a:rPr>
              <a:t>solution </a:t>
            </a:r>
            <a:r>
              <a:rPr lang="en-US" altLang="en-US" dirty="0"/>
              <a:t>to a CSP is a </a:t>
            </a:r>
            <a:r>
              <a:rPr lang="en-US" altLang="en-US" i="1" dirty="0">
                <a:solidFill>
                  <a:schemeClr val="accent2"/>
                </a:solidFill>
              </a:rPr>
              <a:t>complete, </a:t>
            </a:r>
            <a:r>
              <a:rPr lang="en-US" altLang="en-US" dirty="0"/>
              <a:t>  </a:t>
            </a:r>
            <a:r>
              <a:rPr lang="en-US" altLang="en-US" i="1" dirty="0">
                <a:solidFill>
                  <a:schemeClr val="accent2"/>
                </a:solidFill>
              </a:rPr>
              <a:t>consistent</a:t>
            </a:r>
            <a:r>
              <a:rPr lang="en-US" altLang="en-US" dirty="0"/>
              <a:t> assignment.</a:t>
            </a:r>
          </a:p>
          <a:p>
            <a:pPr>
              <a:spcAft>
                <a:spcPts val="600"/>
              </a:spcAft>
            </a:pPr>
            <a:r>
              <a:rPr lang="en-US" altLang="en-US" dirty="0"/>
              <a:t>Solutions to CSPs can be found by a completely </a:t>
            </a:r>
            <a:r>
              <a:rPr lang="en-US" altLang="en-US" i="1" dirty="0">
                <a:solidFill>
                  <a:schemeClr val="accent2"/>
                </a:solidFill>
              </a:rPr>
              <a:t>general</a:t>
            </a:r>
            <a:r>
              <a:rPr lang="en-US" altLang="en-US" i="1" dirty="0"/>
              <a:t> </a:t>
            </a:r>
            <a:r>
              <a:rPr lang="en-US" altLang="en-US" i="1" dirty="0">
                <a:solidFill>
                  <a:schemeClr val="accent2"/>
                </a:solidFill>
              </a:rPr>
              <a:t>purpose</a:t>
            </a:r>
            <a:r>
              <a:rPr lang="en-US" altLang="en-US" dirty="0"/>
              <a:t> algorithm, given only the formal specification of the CSP</a:t>
            </a:r>
            <a:r>
              <a:rPr lang="en-US" altLang="en-US" i="1" dirty="0">
                <a:solidFill>
                  <a:schemeClr val="accent2"/>
                </a:solidFill>
              </a:rPr>
              <a:t>.</a:t>
            </a:r>
            <a:endParaRPr lang="en-US" altLang="en-US" dirty="0"/>
          </a:p>
          <a:p>
            <a:pPr>
              <a:spcAft>
                <a:spcPts val="600"/>
              </a:spcAft>
            </a:pPr>
            <a:endParaRPr lang="en-US" altLang="en-US" dirty="0"/>
          </a:p>
          <a:p>
            <a:pPr>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Applications</a:t>
            </a:r>
          </a:p>
        </p:txBody>
      </p:sp>
      <p:sp>
        <p:nvSpPr>
          <p:cNvPr id="16389" name="Rectangle 3"/>
          <p:cNvSpPr>
            <a:spLocks noGrp="1" noChangeArrowheads="1"/>
          </p:cNvSpPr>
          <p:nvPr>
            <p:ph type="body" idx="1"/>
          </p:nvPr>
        </p:nvSpPr>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Webb Space Telescope </a:t>
            </a:r>
          </a:p>
          <a:p>
            <a:pPr>
              <a:lnSpc>
                <a:spcPct val="90000"/>
              </a:lnSpc>
            </a:pPr>
            <a:r>
              <a:rPr lang="en-US" altLang="en-US" dirty="0"/>
              <a:t>Floor planning for VLSI </a:t>
            </a:r>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7745086" y="762001"/>
            <a:ext cx="4089072" cy="5111340"/>
          </a:xfrm>
          <a:prstGeom prst="rect">
            <a:avLst/>
          </a:prstGeom>
        </p:spPr>
      </p:pic>
    </p:spTree>
    <p:extLst>
      <p:ext uri="{BB962C8B-B14F-4D97-AF65-F5344CB8AC3E}">
        <p14:creationId xmlns:p14="http://schemas.microsoft.com/office/powerpoint/2010/main" val="664956091"/>
      </p:ext>
    </p:extLst>
  </p:cSld>
  <p:clrMapOvr>
    <a:masterClrMapping/>
  </p:clrMapOvr>
</p:sld>
</file>

<file path=ppt/theme/theme1.xml><?xml version="1.0" encoding="utf-8"?>
<a:theme xmlns:a="http://schemas.openxmlformats.org/drawingml/2006/main" name="ai-style">
  <a:themeElements>
    <a:clrScheme name="Custom 3">
      <a:dk1>
        <a:srgbClr val="000000"/>
      </a:dk1>
      <a:lt1>
        <a:srgbClr val="FFFFFF"/>
      </a:lt1>
      <a:dk2>
        <a:srgbClr val="43454B"/>
      </a:dk2>
      <a:lt2>
        <a:srgbClr val="CECFD2"/>
      </a:lt2>
      <a:accent1>
        <a:srgbClr val="00246D"/>
      </a:accent1>
      <a:accent2>
        <a:srgbClr val="187AF3"/>
      </a:accent2>
      <a:accent3>
        <a:srgbClr val="E246AE"/>
      </a:accent3>
      <a:accent4>
        <a:srgbClr val="4471C3"/>
      </a:accent4>
      <a:accent5>
        <a:srgbClr val="0264FF"/>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tyle" id="{323DE416-B12F-F04C-9C16-1FC4D6C67265}" vid="{0FD5B400-CD71-8246-A827-861CDAA46A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ai-style</Template>
  <TotalTime>1659</TotalTime>
  <Words>4581</Words>
  <Application>Microsoft Macintosh PowerPoint</Application>
  <PresentationFormat>Custom</PresentationFormat>
  <Paragraphs>766</Paragraphs>
  <Slides>65</Slides>
  <Notes>52</Notes>
  <HiddenSlides>9</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Arial</vt:lpstr>
      <vt:lpstr>Burnstown Dam</vt:lpstr>
      <vt:lpstr>Calibri</vt:lpstr>
      <vt:lpstr>Cooper Black</vt:lpstr>
      <vt:lpstr>Courier New</vt:lpstr>
      <vt:lpstr>Noto Sans Symbols</vt:lpstr>
      <vt:lpstr>Open Sans</vt:lpstr>
      <vt:lpstr>Open Sans SemiBold</vt:lpstr>
      <vt:lpstr>Symbol</vt:lpstr>
      <vt:lpstr>Tahoma</vt:lpstr>
      <vt:lpstr>Times</vt:lpstr>
      <vt:lpstr>Times New Roman</vt:lpstr>
      <vt:lpstr>Wingdings</vt:lpstr>
      <vt:lpstr>ai-style</vt:lpstr>
      <vt:lpstr>PowerPoint Presentation</vt:lpstr>
      <vt:lpstr>PowerPoint Presentation</vt:lpstr>
      <vt:lpstr>Big idea</vt:lpstr>
      <vt:lpstr>Constraint Satisfaction Problems</vt:lpstr>
      <vt:lpstr>Constraints in Sudoku</vt:lpstr>
      <vt:lpstr>Constraints in Sudoku</vt:lpstr>
      <vt:lpstr>Constraints in Sudoku</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PowerPoint Presentation</vt:lpstr>
      <vt:lpstr>Idea 3 (big idea): Inference in CSPs </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AC-3</vt:lpstr>
      <vt:lpstr>AC-3: Worst Case Complexity Analysis</vt:lpstr>
      <vt:lpstr>CSPs and Search</vt:lpstr>
      <vt:lpstr>Local search for CSPs</vt:lpstr>
      <vt:lpstr>Example: n-queens</vt:lpstr>
      <vt:lpstr>Beyond binary constraints: Path consistency</vt:lpstr>
      <vt:lpstr>Simple CSPs can be solved quickly</vt:lpstr>
      <vt:lpstr>Simplifying hard CSPs: Cycle Cutsets</vt:lpstr>
      <vt:lpstr>Chronological backtracking</vt:lpstr>
      <vt:lpstr>Backjumping: Improved backtracking</vt:lpstr>
      <vt:lpstr>When to Iterate, When to Stop?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liuChenyu</dc:creator>
  <cp:lastModifiedBy>Callison-Burch, Christopher</cp:lastModifiedBy>
  <cp:revision>56</cp:revision>
  <dcterms:created xsi:type="dcterms:W3CDTF">2020-08-31T23:33:43Z</dcterms:created>
  <dcterms:modified xsi:type="dcterms:W3CDTF">2022-09-27T15:16:16Z</dcterms:modified>
</cp:coreProperties>
</file>